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jpg" ContentType="image/jpeg"/>
  <Default Extension="rels" ContentType="application/vnd.openxmlformats-package.relationships+xml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22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73" r:id="rId1"/>
  </p:sldMasterIdLst>
  <p:notesMasterIdLst>
    <p:notesMasterId r:id="rId39"/>
  </p:notesMasterIdLst>
  <p:sldIdLst>
    <p:sldId id="256" r:id="rId2"/>
    <p:sldId id="261" r:id="rId3"/>
    <p:sldId id="369" r:id="rId4"/>
    <p:sldId id="335" r:id="rId5"/>
    <p:sldId id="336" r:id="rId6"/>
    <p:sldId id="337" r:id="rId7"/>
    <p:sldId id="338" r:id="rId8"/>
    <p:sldId id="339" r:id="rId9"/>
    <p:sldId id="340" r:id="rId10"/>
    <p:sldId id="341" r:id="rId11"/>
    <p:sldId id="342" r:id="rId12"/>
    <p:sldId id="343" r:id="rId13"/>
    <p:sldId id="344" r:id="rId14"/>
    <p:sldId id="345" r:id="rId15"/>
    <p:sldId id="346" r:id="rId16"/>
    <p:sldId id="353" r:id="rId17"/>
    <p:sldId id="354" r:id="rId18"/>
    <p:sldId id="347" r:id="rId19"/>
    <p:sldId id="348" r:id="rId20"/>
    <p:sldId id="350" r:id="rId21"/>
    <p:sldId id="352" r:id="rId22"/>
    <p:sldId id="351" r:id="rId23"/>
    <p:sldId id="355" r:id="rId24"/>
    <p:sldId id="356" r:id="rId25"/>
    <p:sldId id="357" r:id="rId26"/>
    <p:sldId id="358" r:id="rId27"/>
    <p:sldId id="359" r:id="rId28"/>
    <p:sldId id="361" r:id="rId29"/>
    <p:sldId id="368" r:id="rId30"/>
    <p:sldId id="360" r:id="rId31"/>
    <p:sldId id="364" r:id="rId32"/>
    <p:sldId id="362" r:id="rId33"/>
    <p:sldId id="363" r:id="rId34"/>
    <p:sldId id="366" r:id="rId35"/>
    <p:sldId id="367" r:id="rId36"/>
    <p:sldId id="332" r:id="rId37"/>
    <p:sldId id="286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D000C"/>
    <a:srgbClr val="375623"/>
    <a:srgbClr val="333F50"/>
    <a:srgbClr val="4472C4"/>
    <a:srgbClr val="6AAEDD"/>
    <a:srgbClr val="D58CF1"/>
    <a:srgbClr val="25A4B8"/>
    <a:srgbClr val="2BB9CE"/>
    <a:srgbClr val="08AC73"/>
    <a:srgbClr val="0DC28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22" autoAdjust="0"/>
    <p:restoredTop sz="88230" autoAdjust="0"/>
  </p:normalViewPr>
  <p:slideViewPr>
    <p:cSldViewPr snapToGrid="0" snapToObjects="1">
      <p:cViewPr>
        <p:scale>
          <a:sx n="67" d="100"/>
          <a:sy n="67" d="100"/>
        </p:scale>
        <p:origin x="1728" y="552"/>
      </p:cViewPr>
      <p:guideLst/>
    </p:cSldViewPr>
  </p:slideViewPr>
  <p:notesTextViewPr>
    <p:cViewPr>
      <p:scale>
        <a:sx n="20" d="100"/>
        <a:sy n="2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notesMaster" Target="notesMasters/notesMaster1.xml"/><Relationship Id="rId40" Type="http://schemas.openxmlformats.org/officeDocument/2006/relationships/presProps" Target="presProps.xml"/><Relationship Id="rId41" Type="http://schemas.openxmlformats.org/officeDocument/2006/relationships/viewProps" Target="viewProps.xml"/><Relationship Id="rId42" Type="http://schemas.openxmlformats.org/officeDocument/2006/relationships/theme" Target="theme/theme1.xml"/><Relationship Id="rId43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oleObject" Target="file:////Users/zoe/Google%20Drive/Research/2017_AV_Vehicle_Ownership/Outputs/HH_AV_REDUCTION_07072017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microsoft.com/office/2011/relationships/chartStyle" Target="style2.xml"/><Relationship Id="rId2" Type="http://schemas.microsoft.com/office/2011/relationships/chartColorStyle" Target="colors2.xml"/><Relationship Id="rId3" Type="http://schemas.openxmlformats.org/officeDocument/2006/relationships/oleObject" Target="Workbook1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microsoft.com/office/2011/relationships/chartStyle" Target="style3.xml"/><Relationship Id="rId2" Type="http://schemas.microsoft.com/office/2011/relationships/chartColorStyle" Target="colors3.xml"/><Relationship Id="rId3" Type="http://schemas.openxmlformats.org/officeDocument/2006/relationships/oleObject" Target="Workbook1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bg2">
                <a:lumMod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'VMT HISTORGRAM'!$G$3:$G$18</c:f>
              <c:strCache>
                <c:ptCount val="16"/>
                <c:pt idx="0">
                  <c:v>0-10</c:v>
                </c:pt>
                <c:pt idx="1">
                  <c:v>10-20</c:v>
                </c:pt>
                <c:pt idx="2">
                  <c:v>20-30</c:v>
                </c:pt>
                <c:pt idx="3">
                  <c:v>30-40</c:v>
                </c:pt>
                <c:pt idx="4">
                  <c:v>40-50</c:v>
                </c:pt>
                <c:pt idx="5">
                  <c:v>50-60</c:v>
                </c:pt>
                <c:pt idx="6">
                  <c:v>60-70</c:v>
                </c:pt>
                <c:pt idx="7">
                  <c:v>70-80</c:v>
                </c:pt>
                <c:pt idx="8">
                  <c:v>80-90</c:v>
                </c:pt>
                <c:pt idx="9">
                  <c:v>90-100</c:v>
                </c:pt>
                <c:pt idx="10">
                  <c:v>100-110</c:v>
                </c:pt>
                <c:pt idx="11">
                  <c:v>110-120</c:v>
                </c:pt>
                <c:pt idx="12">
                  <c:v>120-130</c:v>
                </c:pt>
                <c:pt idx="13">
                  <c:v>130-140</c:v>
                </c:pt>
                <c:pt idx="14">
                  <c:v>140-150</c:v>
                </c:pt>
                <c:pt idx="15">
                  <c:v>150-160</c:v>
                </c:pt>
              </c:strCache>
            </c:strRef>
          </c:cat>
          <c:val>
            <c:numRef>
              <c:f>'VMT HISTORGRAM'!$F$3:$F$15</c:f>
              <c:numCache>
                <c:formatCode>General</c:formatCode>
                <c:ptCount val="13"/>
                <c:pt idx="0">
                  <c:v>53311.03862021</c:v>
                </c:pt>
                <c:pt idx="1">
                  <c:v>64729.89243221</c:v>
                </c:pt>
                <c:pt idx="2">
                  <c:v>52960.60252441998</c:v>
                </c:pt>
                <c:pt idx="3">
                  <c:v>41635.64610629</c:v>
                </c:pt>
                <c:pt idx="4">
                  <c:v>30013.59613198</c:v>
                </c:pt>
                <c:pt idx="5">
                  <c:v>22526.09355903001</c:v>
                </c:pt>
                <c:pt idx="6">
                  <c:v>14821.11197381</c:v>
                </c:pt>
                <c:pt idx="7">
                  <c:v>10784.04635111</c:v>
                </c:pt>
                <c:pt idx="8">
                  <c:v>4204.54043518</c:v>
                </c:pt>
                <c:pt idx="9">
                  <c:v>3923.10970648</c:v>
                </c:pt>
                <c:pt idx="10">
                  <c:v>1045.4382632</c:v>
                </c:pt>
                <c:pt idx="11">
                  <c:v>1174.5762007</c:v>
                </c:pt>
                <c:pt idx="12">
                  <c:v>1847.9721637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3"/>
        <c:overlap val="9"/>
        <c:axId val="774547728"/>
        <c:axId val="791349808"/>
      </c:barChart>
      <c:catAx>
        <c:axId val="77454772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Times New Roman" charset="0"/>
                    <a:ea typeface="Times New Roman" charset="0"/>
                    <a:cs typeface="Times New Roman" charset="0"/>
                  </a:defRPr>
                </a:pPr>
                <a:r>
                  <a:rPr lang="en-US"/>
                  <a:t>Excessive VMT Generation per Household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/>
                  </a:solidFill>
                  <a:latin typeface="Times New Roman" charset="0"/>
                  <a:ea typeface="Times New Roman" charset="0"/>
                  <a:cs typeface="Times New Roman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pPr>
            <a:endParaRPr lang="en-US"/>
          </a:p>
        </c:txPr>
        <c:crossAx val="791349808"/>
        <c:crosses val="autoZero"/>
        <c:auto val="1"/>
        <c:lblAlgn val="ctr"/>
        <c:lblOffset val="100"/>
        <c:noMultiLvlLbl val="0"/>
      </c:catAx>
      <c:valAx>
        <c:axId val="7913498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Times New Roman" charset="0"/>
                    <a:ea typeface="Times New Roman" charset="0"/>
                    <a:cs typeface="Times New Roman" charset="0"/>
                  </a:defRPr>
                </a:pPr>
                <a:r>
                  <a:rPr lang="en-US"/>
                  <a:t>Weighted Frequency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/>
                  </a:solidFill>
                  <a:latin typeface="Times New Roman" charset="0"/>
                  <a:ea typeface="Times New Roman" charset="0"/>
                  <a:cs typeface="Times New Roman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pPr>
            <a:endParaRPr lang="en-US"/>
          </a:p>
        </c:txPr>
        <c:crossAx val="77454772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1600">
          <a:solidFill>
            <a:schemeClr val="tx1"/>
          </a:solidFill>
          <a:latin typeface="Times New Roman" charset="0"/>
          <a:ea typeface="Times New Roman" charset="0"/>
          <a:cs typeface="Times New Roman" charset="0"/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Sheet2!$B$3</c:f>
              <c:strCache>
                <c:ptCount val="1"/>
                <c:pt idx="0">
                  <c:v>BAU</c:v>
                </c:pt>
              </c:strCache>
            </c:strRef>
          </c:tx>
          <c:spPr>
            <a:solidFill>
              <a:schemeClr val="accent5">
                <a:alpha val="77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Sheet2!$C$1:$G$1</c:f>
              <c:strCache>
                <c:ptCount val="5"/>
                <c:pt idx="0">
                  <c:v>Interstate / Freeway</c:v>
                </c:pt>
                <c:pt idx="1">
                  <c:v>Expressway</c:v>
                </c:pt>
                <c:pt idx="2">
                  <c:v>Parkway</c:v>
                </c:pt>
                <c:pt idx="3">
                  <c:v>Principal Arterial</c:v>
                </c:pt>
                <c:pt idx="4">
                  <c:v>Minor Arterial</c:v>
                </c:pt>
              </c:strCache>
            </c:strRef>
          </c:cat>
          <c:val>
            <c:numRef>
              <c:f>Sheet2!$C$3:$G$3</c:f>
              <c:numCache>
                <c:formatCode>General</c:formatCode>
                <c:ptCount val="5"/>
                <c:pt idx="0">
                  <c:v>0.297</c:v>
                </c:pt>
                <c:pt idx="1">
                  <c:v>0.171</c:v>
                </c:pt>
                <c:pt idx="2">
                  <c:v>0.169</c:v>
                </c:pt>
                <c:pt idx="3">
                  <c:v>0.124</c:v>
                </c:pt>
                <c:pt idx="4">
                  <c:v>0.098</c:v>
                </c:pt>
              </c:numCache>
            </c:numRef>
          </c:val>
        </c:ser>
        <c:ser>
          <c:idx val="1"/>
          <c:order val="1"/>
          <c:tx>
            <c:strRef>
              <c:f>Sheet2!$B$4</c:f>
              <c:strCache>
                <c:ptCount val="1"/>
                <c:pt idx="0">
                  <c:v>AV</c:v>
                </c:pt>
              </c:strCache>
            </c:strRef>
          </c:tx>
          <c:spPr>
            <a:solidFill>
              <a:schemeClr val="accent2">
                <a:alpha val="77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Sheet2!$C$1:$G$1</c:f>
              <c:strCache>
                <c:ptCount val="5"/>
                <c:pt idx="0">
                  <c:v>Interstate / Freeway</c:v>
                </c:pt>
                <c:pt idx="1">
                  <c:v>Expressway</c:v>
                </c:pt>
                <c:pt idx="2">
                  <c:v>Parkway</c:v>
                </c:pt>
                <c:pt idx="3">
                  <c:v>Principal Arterial</c:v>
                </c:pt>
                <c:pt idx="4">
                  <c:v>Minor Arterial</c:v>
                </c:pt>
              </c:strCache>
            </c:strRef>
          </c:cat>
          <c:val>
            <c:numRef>
              <c:f>Sheet2!$C$4:$G$4</c:f>
              <c:numCache>
                <c:formatCode>General</c:formatCode>
                <c:ptCount val="5"/>
                <c:pt idx="0">
                  <c:v>0.298</c:v>
                </c:pt>
                <c:pt idx="1">
                  <c:v>0.172</c:v>
                </c:pt>
                <c:pt idx="2">
                  <c:v>0.169</c:v>
                </c:pt>
                <c:pt idx="3">
                  <c:v>0.125</c:v>
                </c:pt>
                <c:pt idx="4">
                  <c:v>0.099</c:v>
                </c:pt>
              </c:numCache>
            </c:numRef>
          </c:val>
        </c:ser>
        <c:ser>
          <c:idx val="2"/>
          <c:order val="2"/>
          <c:tx>
            <c:strRef>
              <c:f>Sheet2!$B$5</c:f>
              <c:strCache>
                <c:ptCount val="1"/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Sheet2!$C$1:$G$1</c:f>
              <c:strCache>
                <c:ptCount val="5"/>
                <c:pt idx="0">
                  <c:v>Interstate / Freeway</c:v>
                </c:pt>
                <c:pt idx="1">
                  <c:v>Expressway</c:v>
                </c:pt>
                <c:pt idx="2">
                  <c:v>Parkway</c:v>
                </c:pt>
                <c:pt idx="3">
                  <c:v>Principal Arterial</c:v>
                </c:pt>
                <c:pt idx="4">
                  <c:v>Minor Arterial</c:v>
                </c:pt>
              </c:strCache>
            </c:strRef>
          </c:cat>
          <c:val>
            <c:numRef>
              <c:f>Sheet2!$C$5:$G$5</c:f>
              <c:numCache>
                <c:formatCode>General</c:formatCode>
                <c:ptCount val="5"/>
              </c:numCache>
            </c:numRef>
          </c:val>
        </c:ser>
        <c:ser>
          <c:idx val="3"/>
          <c:order val="3"/>
          <c:tx>
            <c:strRef>
              <c:f>Sheet2!$B$6</c:f>
              <c:strCache>
                <c:ptCount val="1"/>
                <c:pt idx="0">
                  <c:v>BAU</c:v>
                </c:pt>
              </c:strCache>
            </c:strRef>
          </c:tx>
          <c:spPr>
            <a:solidFill>
              <a:schemeClr val="accent5">
                <a:alpha val="77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Sheet2!$C$1:$G$1</c:f>
              <c:strCache>
                <c:ptCount val="5"/>
                <c:pt idx="0">
                  <c:v>Interstate / Freeway</c:v>
                </c:pt>
                <c:pt idx="1">
                  <c:v>Expressway</c:v>
                </c:pt>
                <c:pt idx="2">
                  <c:v>Parkway</c:v>
                </c:pt>
                <c:pt idx="3">
                  <c:v>Principal Arterial</c:v>
                </c:pt>
                <c:pt idx="4">
                  <c:v>Minor Arterial</c:v>
                </c:pt>
              </c:strCache>
            </c:strRef>
          </c:cat>
          <c:val>
            <c:numRef>
              <c:f>Sheet2!$C$6:$G$6</c:f>
              <c:numCache>
                <c:formatCode>General</c:formatCode>
                <c:ptCount val="5"/>
                <c:pt idx="0">
                  <c:v>0.65</c:v>
                </c:pt>
                <c:pt idx="1">
                  <c:v>0.514</c:v>
                </c:pt>
                <c:pt idx="2">
                  <c:v>0.549</c:v>
                </c:pt>
                <c:pt idx="3">
                  <c:v>0.468</c:v>
                </c:pt>
                <c:pt idx="4">
                  <c:v>0.375</c:v>
                </c:pt>
              </c:numCache>
            </c:numRef>
          </c:val>
        </c:ser>
        <c:ser>
          <c:idx val="4"/>
          <c:order val="4"/>
          <c:tx>
            <c:strRef>
              <c:f>Sheet2!$B$7</c:f>
              <c:strCache>
                <c:ptCount val="1"/>
                <c:pt idx="0">
                  <c:v>AV</c:v>
                </c:pt>
              </c:strCache>
            </c:strRef>
          </c:tx>
          <c:spPr>
            <a:solidFill>
              <a:schemeClr val="accent2">
                <a:alpha val="77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Sheet2!$C$1:$G$1</c:f>
              <c:strCache>
                <c:ptCount val="5"/>
                <c:pt idx="0">
                  <c:v>Interstate / Freeway</c:v>
                </c:pt>
                <c:pt idx="1">
                  <c:v>Expressway</c:v>
                </c:pt>
                <c:pt idx="2">
                  <c:v>Parkway</c:v>
                </c:pt>
                <c:pt idx="3">
                  <c:v>Principal Arterial</c:v>
                </c:pt>
                <c:pt idx="4">
                  <c:v>Minor Arterial</c:v>
                </c:pt>
              </c:strCache>
            </c:strRef>
          </c:cat>
          <c:val>
            <c:numRef>
              <c:f>Sheet2!$C$7:$G$7</c:f>
              <c:numCache>
                <c:formatCode>General</c:formatCode>
                <c:ptCount val="5"/>
                <c:pt idx="0">
                  <c:v>0.669</c:v>
                </c:pt>
                <c:pt idx="1">
                  <c:v>0.539</c:v>
                </c:pt>
                <c:pt idx="2">
                  <c:v>0.564</c:v>
                </c:pt>
                <c:pt idx="3">
                  <c:v>0.486</c:v>
                </c:pt>
                <c:pt idx="4">
                  <c:v>0.403</c:v>
                </c:pt>
              </c:numCache>
            </c:numRef>
          </c:val>
        </c:ser>
        <c:ser>
          <c:idx val="5"/>
          <c:order val="5"/>
          <c:tx>
            <c:strRef>
              <c:f>Sheet2!$B$8</c:f>
              <c:strCache>
                <c:ptCount val="1"/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Sheet2!$C$1:$G$1</c:f>
              <c:strCache>
                <c:ptCount val="5"/>
                <c:pt idx="0">
                  <c:v>Interstate / Freeway</c:v>
                </c:pt>
                <c:pt idx="1">
                  <c:v>Expressway</c:v>
                </c:pt>
                <c:pt idx="2">
                  <c:v>Parkway</c:v>
                </c:pt>
                <c:pt idx="3">
                  <c:v>Principal Arterial</c:v>
                </c:pt>
                <c:pt idx="4">
                  <c:v>Minor Arterial</c:v>
                </c:pt>
              </c:strCache>
            </c:strRef>
          </c:cat>
          <c:val>
            <c:numRef>
              <c:f>Sheet2!$C$8:$G$8</c:f>
              <c:numCache>
                <c:formatCode>General</c:formatCode>
                <c:ptCount val="5"/>
              </c:numCache>
            </c:numRef>
          </c:val>
        </c:ser>
        <c:ser>
          <c:idx val="6"/>
          <c:order val="6"/>
          <c:tx>
            <c:strRef>
              <c:f>Sheet2!$B$9</c:f>
              <c:strCache>
                <c:ptCount val="1"/>
                <c:pt idx="0">
                  <c:v>BAU</c:v>
                </c:pt>
              </c:strCache>
            </c:strRef>
          </c:tx>
          <c:spPr>
            <a:solidFill>
              <a:schemeClr val="accent5">
                <a:alpha val="77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Sheet2!$C$1:$G$1</c:f>
              <c:strCache>
                <c:ptCount val="5"/>
                <c:pt idx="0">
                  <c:v>Interstate / Freeway</c:v>
                </c:pt>
                <c:pt idx="1">
                  <c:v>Expressway</c:v>
                </c:pt>
                <c:pt idx="2">
                  <c:v>Parkway</c:v>
                </c:pt>
                <c:pt idx="3">
                  <c:v>Principal Arterial</c:v>
                </c:pt>
                <c:pt idx="4">
                  <c:v>Minor Arterial</c:v>
                </c:pt>
              </c:strCache>
            </c:strRef>
          </c:cat>
          <c:val>
            <c:numRef>
              <c:f>Sheet2!$C$9:$G$9</c:f>
              <c:numCache>
                <c:formatCode>General</c:formatCode>
                <c:ptCount val="5"/>
                <c:pt idx="0">
                  <c:v>0.503</c:v>
                </c:pt>
                <c:pt idx="1">
                  <c:v>0.404</c:v>
                </c:pt>
                <c:pt idx="2">
                  <c:v>0.367</c:v>
                </c:pt>
                <c:pt idx="3">
                  <c:v>0.353</c:v>
                </c:pt>
                <c:pt idx="4">
                  <c:v>0.28</c:v>
                </c:pt>
              </c:numCache>
            </c:numRef>
          </c:val>
        </c:ser>
        <c:ser>
          <c:idx val="7"/>
          <c:order val="7"/>
          <c:tx>
            <c:strRef>
              <c:f>Sheet2!$B$10</c:f>
              <c:strCache>
                <c:ptCount val="1"/>
                <c:pt idx="0">
                  <c:v>AV</c:v>
                </c:pt>
              </c:strCache>
            </c:strRef>
          </c:tx>
          <c:spPr>
            <a:solidFill>
              <a:schemeClr val="accent2">
                <a:alpha val="77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Sheet2!$C$1:$G$1</c:f>
              <c:strCache>
                <c:ptCount val="5"/>
                <c:pt idx="0">
                  <c:v>Interstate / Freeway</c:v>
                </c:pt>
                <c:pt idx="1">
                  <c:v>Expressway</c:v>
                </c:pt>
                <c:pt idx="2">
                  <c:v>Parkway</c:v>
                </c:pt>
                <c:pt idx="3">
                  <c:v>Principal Arterial</c:v>
                </c:pt>
                <c:pt idx="4">
                  <c:v>Minor Arterial</c:v>
                </c:pt>
              </c:strCache>
            </c:strRef>
          </c:cat>
          <c:val>
            <c:numRef>
              <c:f>Sheet2!$C$10:$G$10</c:f>
              <c:numCache>
                <c:formatCode>General</c:formatCode>
                <c:ptCount val="5"/>
                <c:pt idx="0">
                  <c:v>0.516</c:v>
                </c:pt>
                <c:pt idx="1">
                  <c:v>0.421</c:v>
                </c:pt>
                <c:pt idx="2">
                  <c:v>0.383</c:v>
                </c:pt>
                <c:pt idx="3">
                  <c:v>0.37</c:v>
                </c:pt>
                <c:pt idx="4">
                  <c:v>0.305</c:v>
                </c:pt>
              </c:numCache>
            </c:numRef>
          </c:val>
        </c:ser>
        <c:ser>
          <c:idx val="8"/>
          <c:order val="8"/>
          <c:tx>
            <c:strRef>
              <c:f>Sheet2!$B$11</c:f>
              <c:strCache>
                <c:ptCount val="1"/>
              </c:strCache>
            </c:strRef>
          </c:tx>
          <c:spPr>
            <a:solidFill>
              <a:schemeClr val="accent3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Sheet2!$C$1:$G$1</c:f>
              <c:strCache>
                <c:ptCount val="5"/>
                <c:pt idx="0">
                  <c:v>Interstate / Freeway</c:v>
                </c:pt>
                <c:pt idx="1">
                  <c:v>Expressway</c:v>
                </c:pt>
                <c:pt idx="2">
                  <c:v>Parkway</c:v>
                </c:pt>
                <c:pt idx="3">
                  <c:v>Principal Arterial</c:v>
                </c:pt>
                <c:pt idx="4">
                  <c:v>Minor Arterial</c:v>
                </c:pt>
              </c:strCache>
            </c:strRef>
          </c:cat>
          <c:val>
            <c:numRef>
              <c:f>Sheet2!$C$11:$G$11</c:f>
              <c:numCache>
                <c:formatCode>General</c:formatCode>
                <c:ptCount val="5"/>
              </c:numCache>
            </c:numRef>
          </c:val>
        </c:ser>
        <c:ser>
          <c:idx val="9"/>
          <c:order val="9"/>
          <c:tx>
            <c:strRef>
              <c:f>Sheet2!$B$12</c:f>
              <c:strCache>
                <c:ptCount val="1"/>
                <c:pt idx="0">
                  <c:v>BAU</c:v>
                </c:pt>
              </c:strCache>
            </c:strRef>
          </c:tx>
          <c:spPr>
            <a:solidFill>
              <a:schemeClr val="accent5">
                <a:alpha val="77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Sheet2!$C$1:$G$1</c:f>
              <c:strCache>
                <c:ptCount val="5"/>
                <c:pt idx="0">
                  <c:v>Interstate / Freeway</c:v>
                </c:pt>
                <c:pt idx="1">
                  <c:v>Expressway</c:v>
                </c:pt>
                <c:pt idx="2">
                  <c:v>Parkway</c:v>
                </c:pt>
                <c:pt idx="3">
                  <c:v>Principal Arterial</c:v>
                </c:pt>
                <c:pt idx="4">
                  <c:v>Minor Arterial</c:v>
                </c:pt>
              </c:strCache>
            </c:strRef>
          </c:cat>
          <c:val>
            <c:numRef>
              <c:f>Sheet2!$C$12:$G$12</c:f>
              <c:numCache>
                <c:formatCode>General</c:formatCode>
                <c:ptCount val="5"/>
                <c:pt idx="0">
                  <c:v>0.692</c:v>
                </c:pt>
                <c:pt idx="1">
                  <c:v>0.557</c:v>
                </c:pt>
                <c:pt idx="2">
                  <c:v>0.554</c:v>
                </c:pt>
                <c:pt idx="3">
                  <c:v>0.547</c:v>
                </c:pt>
                <c:pt idx="4">
                  <c:v>0.44</c:v>
                </c:pt>
              </c:numCache>
            </c:numRef>
          </c:val>
        </c:ser>
        <c:ser>
          <c:idx val="10"/>
          <c:order val="10"/>
          <c:tx>
            <c:strRef>
              <c:f>Sheet2!$B$13</c:f>
              <c:strCache>
                <c:ptCount val="1"/>
                <c:pt idx="0">
                  <c:v>AV</c:v>
                </c:pt>
              </c:strCache>
            </c:strRef>
          </c:tx>
          <c:spPr>
            <a:solidFill>
              <a:schemeClr val="accent2">
                <a:alpha val="77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Sheet2!$C$1:$G$1</c:f>
              <c:strCache>
                <c:ptCount val="5"/>
                <c:pt idx="0">
                  <c:v>Interstate / Freeway</c:v>
                </c:pt>
                <c:pt idx="1">
                  <c:v>Expressway</c:v>
                </c:pt>
                <c:pt idx="2">
                  <c:v>Parkway</c:v>
                </c:pt>
                <c:pt idx="3">
                  <c:v>Principal Arterial</c:v>
                </c:pt>
                <c:pt idx="4">
                  <c:v>Minor Arterial</c:v>
                </c:pt>
              </c:strCache>
            </c:strRef>
          </c:cat>
          <c:val>
            <c:numRef>
              <c:f>Sheet2!$C$13:$G$13</c:f>
              <c:numCache>
                <c:formatCode>General</c:formatCode>
                <c:ptCount val="5"/>
                <c:pt idx="0">
                  <c:v>0.709</c:v>
                </c:pt>
                <c:pt idx="1">
                  <c:v>0.581</c:v>
                </c:pt>
                <c:pt idx="2">
                  <c:v>0.576</c:v>
                </c:pt>
                <c:pt idx="3">
                  <c:v>0.573</c:v>
                </c:pt>
                <c:pt idx="4">
                  <c:v>0.479</c:v>
                </c:pt>
              </c:numCache>
            </c:numRef>
          </c:val>
        </c:ser>
        <c:ser>
          <c:idx val="11"/>
          <c:order val="11"/>
          <c:tx>
            <c:strRef>
              <c:f>Sheet2!$B$14</c:f>
              <c:strCache>
                <c:ptCount val="1"/>
              </c:strCache>
            </c:strRef>
          </c:tx>
          <c:spPr>
            <a:solidFill>
              <a:schemeClr val="accent6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Sheet2!$C$1:$G$1</c:f>
              <c:strCache>
                <c:ptCount val="5"/>
                <c:pt idx="0">
                  <c:v>Interstate / Freeway</c:v>
                </c:pt>
                <c:pt idx="1">
                  <c:v>Expressway</c:v>
                </c:pt>
                <c:pt idx="2">
                  <c:v>Parkway</c:v>
                </c:pt>
                <c:pt idx="3">
                  <c:v>Principal Arterial</c:v>
                </c:pt>
                <c:pt idx="4">
                  <c:v>Minor Arterial</c:v>
                </c:pt>
              </c:strCache>
            </c:strRef>
          </c:cat>
          <c:val>
            <c:numRef>
              <c:f>Sheet2!$C$14:$G$14</c:f>
              <c:numCache>
                <c:formatCode>General</c:formatCode>
                <c:ptCount val="5"/>
              </c:numCache>
            </c:numRef>
          </c:val>
        </c:ser>
        <c:ser>
          <c:idx val="12"/>
          <c:order val="12"/>
          <c:tx>
            <c:strRef>
              <c:f>Sheet2!$B$15</c:f>
              <c:strCache>
                <c:ptCount val="1"/>
                <c:pt idx="0">
                  <c:v>BAU</c:v>
                </c:pt>
              </c:strCache>
            </c:strRef>
          </c:tx>
          <c:spPr>
            <a:solidFill>
              <a:schemeClr val="accent5">
                <a:alpha val="77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Sheet2!$C$1:$G$1</c:f>
              <c:strCache>
                <c:ptCount val="5"/>
                <c:pt idx="0">
                  <c:v>Interstate / Freeway</c:v>
                </c:pt>
                <c:pt idx="1">
                  <c:v>Expressway</c:v>
                </c:pt>
                <c:pt idx="2">
                  <c:v>Parkway</c:v>
                </c:pt>
                <c:pt idx="3">
                  <c:v>Principal Arterial</c:v>
                </c:pt>
                <c:pt idx="4">
                  <c:v>Minor Arterial</c:v>
                </c:pt>
              </c:strCache>
            </c:strRef>
          </c:cat>
          <c:val>
            <c:numRef>
              <c:f>Sheet2!$C$15:$G$15</c:f>
              <c:numCache>
                <c:formatCode>General</c:formatCode>
                <c:ptCount val="5"/>
                <c:pt idx="0">
                  <c:v>0.441</c:v>
                </c:pt>
                <c:pt idx="1">
                  <c:v>0.298</c:v>
                </c:pt>
                <c:pt idx="2">
                  <c:v>0.321</c:v>
                </c:pt>
                <c:pt idx="3">
                  <c:v>0.239</c:v>
                </c:pt>
                <c:pt idx="4">
                  <c:v>0.197</c:v>
                </c:pt>
              </c:numCache>
            </c:numRef>
          </c:val>
        </c:ser>
        <c:ser>
          <c:idx val="13"/>
          <c:order val="13"/>
          <c:tx>
            <c:strRef>
              <c:f>Sheet2!$B$16</c:f>
              <c:strCache>
                <c:ptCount val="1"/>
                <c:pt idx="0">
                  <c:v>AV</c:v>
                </c:pt>
              </c:strCache>
            </c:strRef>
          </c:tx>
          <c:spPr>
            <a:solidFill>
              <a:schemeClr val="accent2">
                <a:alpha val="77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Sheet2!$C$1:$G$1</c:f>
              <c:strCache>
                <c:ptCount val="5"/>
                <c:pt idx="0">
                  <c:v>Interstate / Freeway</c:v>
                </c:pt>
                <c:pt idx="1">
                  <c:v>Expressway</c:v>
                </c:pt>
                <c:pt idx="2">
                  <c:v>Parkway</c:v>
                </c:pt>
                <c:pt idx="3">
                  <c:v>Principal Arterial</c:v>
                </c:pt>
                <c:pt idx="4">
                  <c:v>Minor Arterial</c:v>
                </c:pt>
              </c:strCache>
            </c:strRef>
          </c:cat>
          <c:val>
            <c:numRef>
              <c:f>Sheet2!$C$16:$G$16</c:f>
              <c:numCache>
                <c:formatCode>General</c:formatCode>
                <c:ptCount val="5"/>
                <c:pt idx="0">
                  <c:v>0.449</c:v>
                </c:pt>
                <c:pt idx="1">
                  <c:v>0.306</c:v>
                </c:pt>
                <c:pt idx="2">
                  <c:v>0.33</c:v>
                </c:pt>
                <c:pt idx="3">
                  <c:v>0.249</c:v>
                </c:pt>
                <c:pt idx="4">
                  <c:v>0.21</c:v>
                </c:pt>
              </c:numCache>
            </c:numRef>
          </c:val>
        </c:ser>
        <c:ser>
          <c:idx val="14"/>
          <c:order val="14"/>
          <c:tx>
            <c:strRef>
              <c:f>Sheet2!$B$17</c:f>
              <c:strCache>
                <c:ptCount val="1"/>
              </c:strCache>
            </c:strRef>
          </c:tx>
          <c:spPr>
            <a:solidFill>
              <a:schemeClr val="accent3">
                <a:lumMod val="80000"/>
                <a:lumOff val="2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Sheet2!$C$1:$G$1</c:f>
              <c:strCache>
                <c:ptCount val="5"/>
                <c:pt idx="0">
                  <c:v>Interstate / Freeway</c:v>
                </c:pt>
                <c:pt idx="1">
                  <c:v>Expressway</c:v>
                </c:pt>
                <c:pt idx="2">
                  <c:v>Parkway</c:v>
                </c:pt>
                <c:pt idx="3">
                  <c:v>Principal Arterial</c:v>
                </c:pt>
                <c:pt idx="4">
                  <c:v>Minor Arterial</c:v>
                </c:pt>
              </c:strCache>
            </c:strRef>
          </c:cat>
          <c:val>
            <c:numRef>
              <c:f>Sheet2!$C$17:$G$17</c:f>
              <c:numCache>
                <c:formatCode>General</c:formatCode>
                <c:ptCount val="5"/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56"/>
        <c:overlap val="18"/>
        <c:axId val="790915120"/>
        <c:axId val="790916896"/>
      </c:barChart>
      <c:catAx>
        <c:axId val="7909151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pPr>
            <a:endParaRPr lang="en-US"/>
          </a:p>
        </c:txPr>
        <c:crossAx val="790916896"/>
        <c:crosses val="autoZero"/>
        <c:auto val="1"/>
        <c:lblAlgn val="ctr"/>
        <c:lblOffset val="100"/>
        <c:noMultiLvlLbl val="0"/>
      </c:catAx>
      <c:valAx>
        <c:axId val="7909168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/>
                    </a:solidFill>
                    <a:latin typeface="Garamond" charset="0"/>
                    <a:ea typeface="Garamond" charset="0"/>
                    <a:cs typeface="Garamond" charset="0"/>
                  </a:defRPr>
                </a:pPr>
                <a:r>
                  <a:rPr lang="en-US" sz="2000">
                    <a:solidFill>
                      <a:schemeClr val="tx1"/>
                    </a:solidFill>
                  </a:rPr>
                  <a:t>V/C Ratio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000" b="0" i="0" u="none" strike="noStrike" kern="1200" baseline="0">
                  <a:solidFill>
                    <a:schemeClr val="tx1"/>
                  </a:solidFill>
                  <a:latin typeface="Garamond" charset="0"/>
                  <a:ea typeface="Garamond" charset="0"/>
                  <a:cs typeface="Garamond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pPr>
            <a:endParaRPr lang="en-US"/>
          </a:p>
        </c:txPr>
        <c:crossAx val="79091512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Garamond" charset="0"/>
          <a:ea typeface="Garamond" charset="0"/>
          <a:cs typeface="Garamond" charset="0"/>
        </a:defRPr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Sheet3!$B$2</c:f>
              <c:strCache>
                <c:ptCount val="1"/>
                <c:pt idx="0">
                  <c:v>BAU</c:v>
                </c:pt>
              </c:strCache>
            </c:strRef>
          </c:tx>
          <c:spPr>
            <a:solidFill>
              <a:schemeClr val="accent5">
                <a:alpha val="77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Sheet3!$C$1:$I$1</c:f>
              <c:strCache>
                <c:ptCount val="7"/>
                <c:pt idx="0">
                  <c:v>CBD</c:v>
                </c:pt>
                <c:pt idx="1">
                  <c:v>Urban Commercial</c:v>
                </c:pt>
                <c:pt idx="2">
                  <c:v>Urban Residential</c:v>
                </c:pt>
                <c:pt idx="3">
                  <c:v>Suburban Commercial</c:v>
                </c:pt>
                <c:pt idx="4">
                  <c:v>Suburban Residential</c:v>
                </c:pt>
                <c:pt idx="5">
                  <c:v>Exurban</c:v>
                </c:pt>
                <c:pt idx="6">
                  <c:v>Rural</c:v>
                </c:pt>
              </c:strCache>
            </c:strRef>
          </c:cat>
          <c:val>
            <c:numRef>
              <c:f>Sheet3!$C$2:$I$2</c:f>
              <c:numCache>
                <c:formatCode>General</c:formatCode>
                <c:ptCount val="7"/>
                <c:pt idx="0">
                  <c:v>0.104</c:v>
                </c:pt>
                <c:pt idx="1">
                  <c:v>0.105</c:v>
                </c:pt>
                <c:pt idx="2">
                  <c:v>0.104</c:v>
                </c:pt>
                <c:pt idx="3">
                  <c:v>0.1</c:v>
                </c:pt>
                <c:pt idx="4">
                  <c:v>0.092</c:v>
                </c:pt>
                <c:pt idx="5">
                  <c:v>0.075</c:v>
                </c:pt>
                <c:pt idx="6">
                  <c:v>0.063</c:v>
                </c:pt>
              </c:numCache>
            </c:numRef>
          </c:val>
        </c:ser>
        <c:ser>
          <c:idx val="1"/>
          <c:order val="1"/>
          <c:tx>
            <c:strRef>
              <c:f>Sheet3!$B$3</c:f>
              <c:strCache>
                <c:ptCount val="1"/>
                <c:pt idx="0">
                  <c:v>AV </c:v>
                </c:pt>
              </c:strCache>
            </c:strRef>
          </c:tx>
          <c:spPr>
            <a:solidFill>
              <a:schemeClr val="accent2">
                <a:alpha val="77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Sheet3!$C$1:$I$1</c:f>
              <c:strCache>
                <c:ptCount val="7"/>
                <c:pt idx="0">
                  <c:v>CBD</c:v>
                </c:pt>
                <c:pt idx="1">
                  <c:v>Urban Commercial</c:v>
                </c:pt>
                <c:pt idx="2">
                  <c:v>Urban Residential</c:v>
                </c:pt>
                <c:pt idx="3">
                  <c:v>Suburban Commercial</c:v>
                </c:pt>
                <c:pt idx="4">
                  <c:v>Suburban Residential</c:v>
                </c:pt>
                <c:pt idx="5">
                  <c:v>Exurban</c:v>
                </c:pt>
                <c:pt idx="6">
                  <c:v>Rural</c:v>
                </c:pt>
              </c:strCache>
            </c:strRef>
          </c:cat>
          <c:val>
            <c:numRef>
              <c:f>Sheet3!$C$3:$I$3</c:f>
              <c:numCache>
                <c:formatCode>General</c:formatCode>
                <c:ptCount val="7"/>
                <c:pt idx="0">
                  <c:v>0.105</c:v>
                </c:pt>
                <c:pt idx="1">
                  <c:v>0.106</c:v>
                </c:pt>
                <c:pt idx="2">
                  <c:v>0.105</c:v>
                </c:pt>
                <c:pt idx="3">
                  <c:v>0.101</c:v>
                </c:pt>
                <c:pt idx="4">
                  <c:v>0.093</c:v>
                </c:pt>
                <c:pt idx="5">
                  <c:v>0.076</c:v>
                </c:pt>
                <c:pt idx="6">
                  <c:v>0.064</c:v>
                </c:pt>
              </c:numCache>
            </c:numRef>
          </c:val>
        </c:ser>
        <c:ser>
          <c:idx val="2"/>
          <c:order val="2"/>
          <c:tx>
            <c:strRef>
              <c:f>Sheet3!$B$4</c:f>
              <c:strCache>
                <c:ptCount val="1"/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Sheet3!$C$1:$I$1</c:f>
              <c:strCache>
                <c:ptCount val="7"/>
                <c:pt idx="0">
                  <c:v>CBD</c:v>
                </c:pt>
                <c:pt idx="1">
                  <c:v>Urban Commercial</c:v>
                </c:pt>
                <c:pt idx="2">
                  <c:v>Urban Residential</c:v>
                </c:pt>
                <c:pt idx="3">
                  <c:v>Suburban Commercial</c:v>
                </c:pt>
                <c:pt idx="4">
                  <c:v>Suburban Residential</c:v>
                </c:pt>
                <c:pt idx="5">
                  <c:v>Exurban</c:v>
                </c:pt>
                <c:pt idx="6">
                  <c:v>Rural</c:v>
                </c:pt>
              </c:strCache>
            </c:strRef>
          </c:cat>
          <c:val>
            <c:numRef>
              <c:f>Sheet3!$C$4:$I$4</c:f>
              <c:numCache>
                <c:formatCode>General</c:formatCode>
                <c:ptCount val="7"/>
              </c:numCache>
            </c:numRef>
          </c:val>
        </c:ser>
        <c:ser>
          <c:idx val="3"/>
          <c:order val="3"/>
          <c:tx>
            <c:strRef>
              <c:f>Sheet3!$B$5</c:f>
              <c:strCache>
                <c:ptCount val="1"/>
                <c:pt idx="0">
                  <c:v>BAU </c:v>
                </c:pt>
              </c:strCache>
            </c:strRef>
          </c:tx>
          <c:spPr>
            <a:solidFill>
              <a:schemeClr val="accent5">
                <a:alpha val="77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Sheet3!$C$1:$I$1</c:f>
              <c:strCache>
                <c:ptCount val="7"/>
                <c:pt idx="0">
                  <c:v>CBD</c:v>
                </c:pt>
                <c:pt idx="1">
                  <c:v>Urban Commercial</c:v>
                </c:pt>
                <c:pt idx="2">
                  <c:v>Urban Residential</c:v>
                </c:pt>
                <c:pt idx="3">
                  <c:v>Suburban Commercial</c:v>
                </c:pt>
                <c:pt idx="4">
                  <c:v>Suburban Residential</c:v>
                </c:pt>
                <c:pt idx="5">
                  <c:v>Exurban</c:v>
                </c:pt>
                <c:pt idx="6">
                  <c:v>Rural</c:v>
                </c:pt>
              </c:strCache>
            </c:strRef>
          </c:cat>
          <c:val>
            <c:numRef>
              <c:f>Sheet3!$C$5:$I$5</c:f>
              <c:numCache>
                <c:formatCode>General</c:formatCode>
                <c:ptCount val="7"/>
                <c:pt idx="0">
                  <c:v>0.398</c:v>
                </c:pt>
                <c:pt idx="1">
                  <c:v>0.417</c:v>
                </c:pt>
                <c:pt idx="2">
                  <c:v>0.411</c:v>
                </c:pt>
                <c:pt idx="3">
                  <c:v>0.376</c:v>
                </c:pt>
                <c:pt idx="4">
                  <c:v>0.337</c:v>
                </c:pt>
                <c:pt idx="5">
                  <c:v>0.234</c:v>
                </c:pt>
                <c:pt idx="6">
                  <c:v>0.165</c:v>
                </c:pt>
              </c:numCache>
            </c:numRef>
          </c:val>
        </c:ser>
        <c:ser>
          <c:idx val="4"/>
          <c:order val="4"/>
          <c:tx>
            <c:strRef>
              <c:f>Sheet3!$B$6</c:f>
              <c:strCache>
                <c:ptCount val="1"/>
                <c:pt idx="0">
                  <c:v>AV </c:v>
                </c:pt>
              </c:strCache>
            </c:strRef>
          </c:tx>
          <c:spPr>
            <a:solidFill>
              <a:schemeClr val="accent2">
                <a:alpha val="77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Sheet3!$C$1:$I$1</c:f>
              <c:strCache>
                <c:ptCount val="7"/>
                <c:pt idx="0">
                  <c:v>CBD</c:v>
                </c:pt>
                <c:pt idx="1">
                  <c:v>Urban Commercial</c:v>
                </c:pt>
                <c:pt idx="2">
                  <c:v>Urban Residential</c:v>
                </c:pt>
                <c:pt idx="3">
                  <c:v>Suburban Commercial</c:v>
                </c:pt>
                <c:pt idx="4">
                  <c:v>Suburban Residential</c:v>
                </c:pt>
                <c:pt idx="5">
                  <c:v>Exurban</c:v>
                </c:pt>
                <c:pt idx="6">
                  <c:v>Rural</c:v>
                </c:pt>
              </c:strCache>
            </c:strRef>
          </c:cat>
          <c:val>
            <c:numRef>
              <c:f>Sheet3!$C$6:$I$6</c:f>
              <c:numCache>
                <c:formatCode>General</c:formatCode>
                <c:ptCount val="7"/>
                <c:pt idx="0">
                  <c:v>0.415</c:v>
                </c:pt>
                <c:pt idx="1">
                  <c:v>0.446</c:v>
                </c:pt>
                <c:pt idx="2">
                  <c:v>0.439</c:v>
                </c:pt>
                <c:pt idx="3">
                  <c:v>0.406</c:v>
                </c:pt>
                <c:pt idx="4">
                  <c:v>0.367</c:v>
                </c:pt>
                <c:pt idx="5">
                  <c:v>0.253</c:v>
                </c:pt>
                <c:pt idx="6">
                  <c:v>0.177</c:v>
                </c:pt>
              </c:numCache>
            </c:numRef>
          </c:val>
        </c:ser>
        <c:ser>
          <c:idx val="5"/>
          <c:order val="5"/>
          <c:tx>
            <c:strRef>
              <c:f>Sheet3!$B$7</c:f>
              <c:strCache>
                <c:ptCount val="1"/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Sheet3!$C$1:$I$1</c:f>
              <c:strCache>
                <c:ptCount val="7"/>
                <c:pt idx="0">
                  <c:v>CBD</c:v>
                </c:pt>
                <c:pt idx="1">
                  <c:v>Urban Commercial</c:v>
                </c:pt>
                <c:pt idx="2">
                  <c:v>Urban Residential</c:v>
                </c:pt>
                <c:pt idx="3">
                  <c:v>Suburban Commercial</c:v>
                </c:pt>
                <c:pt idx="4">
                  <c:v>Suburban Residential</c:v>
                </c:pt>
                <c:pt idx="5">
                  <c:v>Exurban</c:v>
                </c:pt>
                <c:pt idx="6">
                  <c:v>Rural</c:v>
                </c:pt>
              </c:strCache>
            </c:strRef>
          </c:cat>
          <c:val>
            <c:numRef>
              <c:f>Sheet3!$C$7:$I$7</c:f>
              <c:numCache>
                <c:formatCode>General</c:formatCode>
                <c:ptCount val="7"/>
              </c:numCache>
            </c:numRef>
          </c:val>
        </c:ser>
        <c:ser>
          <c:idx val="6"/>
          <c:order val="6"/>
          <c:tx>
            <c:strRef>
              <c:f>Sheet3!$B$8</c:f>
              <c:strCache>
                <c:ptCount val="1"/>
                <c:pt idx="0">
                  <c:v>BAU </c:v>
                </c:pt>
              </c:strCache>
            </c:strRef>
          </c:tx>
          <c:spPr>
            <a:solidFill>
              <a:schemeClr val="accent5">
                <a:alpha val="77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Sheet3!$C$1:$I$1</c:f>
              <c:strCache>
                <c:ptCount val="7"/>
                <c:pt idx="0">
                  <c:v>CBD</c:v>
                </c:pt>
                <c:pt idx="1">
                  <c:v>Urban Commercial</c:v>
                </c:pt>
                <c:pt idx="2">
                  <c:v>Urban Residential</c:v>
                </c:pt>
                <c:pt idx="3">
                  <c:v>Suburban Commercial</c:v>
                </c:pt>
                <c:pt idx="4">
                  <c:v>Suburban Residential</c:v>
                </c:pt>
                <c:pt idx="5">
                  <c:v>Exurban</c:v>
                </c:pt>
                <c:pt idx="6">
                  <c:v>Rural</c:v>
                </c:pt>
              </c:strCache>
            </c:strRef>
          </c:cat>
          <c:val>
            <c:numRef>
              <c:f>Sheet3!$C$8:$I$8</c:f>
              <c:numCache>
                <c:formatCode>General</c:formatCode>
                <c:ptCount val="7"/>
                <c:pt idx="0">
                  <c:v>0.368</c:v>
                </c:pt>
                <c:pt idx="1">
                  <c:v>0.358</c:v>
                </c:pt>
                <c:pt idx="2">
                  <c:v>0.334</c:v>
                </c:pt>
                <c:pt idx="3">
                  <c:v>0.297</c:v>
                </c:pt>
                <c:pt idx="4">
                  <c:v>0.255</c:v>
                </c:pt>
                <c:pt idx="5">
                  <c:v>0.166</c:v>
                </c:pt>
                <c:pt idx="6">
                  <c:v>0.124</c:v>
                </c:pt>
              </c:numCache>
            </c:numRef>
          </c:val>
        </c:ser>
        <c:ser>
          <c:idx val="7"/>
          <c:order val="7"/>
          <c:tx>
            <c:strRef>
              <c:f>Sheet3!$B$9</c:f>
              <c:strCache>
                <c:ptCount val="1"/>
                <c:pt idx="0">
                  <c:v>AV </c:v>
                </c:pt>
              </c:strCache>
            </c:strRef>
          </c:tx>
          <c:spPr>
            <a:solidFill>
              <a:schemeClr val="accent2">
                <a:alpha val="77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Sheet3!$C$1:$I$1</c:f>
              <c:strCache>
                <c:ptCount val="7"/>
                <c:pt idx="0">
                  <c:v>CBD</c:v>
                </c:pt>
                <c:pt idx="1">
                  <c:v>Urban Commercial</c:v>
                </c:pt>
                <c:pt idx="2">
                  <c:v>Urban Residential</c:v>
                </c:pt>
                <c:pt idx="3">
                  <c:v>Suburban Commercial</c:v>
                </c:pt>
                <c:pt idx="4">
                  <c:v>Suburban Residential</c:v>
                </c:pt>
                <c:pt idx="5">
                  <c:v>Exurban</c:v>
                </c:pt>
                <c:pt idx="6">
                  <c:v>Rural</c:v>
                </c:pt>
              </c:strCache>
            </c:strRef>
          </c:cat>
          <c:val>
            <c:numRef>
              <c:f>Sheet3!$C$9:$I$9</c:f>
              <c:numCache>
                <c:formatCode>General</c:formatCode>
                <c:ptCount val="7"/>
                <c:pt idx="0">
                  <c:v>0.391</c:v>
                </c:pt>
                <c:pt idx="1">
                  <c:v>0.392</c:v>
                </c:pt>
                <c:pt idx="2">
                  <c:v>0.362</c:v>
                </c:pt>
                <c:pt idx="3">
                  <c:v>0.326</c:v>
                </c:pt>
                <c:pt idx="4">
                  <c:v>0.283</c:v>
                </c:pt>
                <c:pt idx="5">
                  <c:v>0.183</c:v>
                </c:pt>
                <c:pt idx="6">
                  <c:v>0.135</c:v>
                </c:pt>
              </c:numCache>
            </c:numRef>
          </c:val>
        </c:ser>
        <c:ser>
          <c:idx val="8"/>
          <c:order val="8"/>
          <c:tx>
            <c:strRef>
              <c:f>Sheet3!$B$10</c:f>
              <c:strCache>
                <c:ptCount val="1"/>
              </c:strCache>
            </c:strRef>
          </c:tx>
          <c:spPr>
            <a:solidFill>
              <a:schemeClr val="accent3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Sheet3!$C$1:$I$1</c:f>
              <c:strCache>
                <c:ptCount val="7"/>
                <c:pt idx="0">
                  <c:v>CBD</c:v>
                </c:pt>
                <c:pt idx="1">
                  <c:v>Urban Commercial</c:v>
                </c:pt>
                <c:pt idx="2">
                  <c:v>Urban Residential</c:v>
                </c:pt>
                <c:pt idx="3">
                  <c:v>Suburban Commercial</c:v>
                </c:pt>
                <c:pt idx="4">
                  <c:v>Suburban Residential</c:v>
                </c:pt>
                <c:pt idx="5">
                  <c:v>Exurban</c:v>
                </c:pt>
                <c:pt idx="6">
                  <c:v>Rural</c:v>
                </c:pt>
              </c:strCache>
            </c:strRef>
          </c:cat>
          <c:val>
            <c:numRef>
              <c:f>Sheet3!$C$10:$I$10</c:f>
              <c:numCache>
                <c:formatCode>General</c:formatCode>
                <c:ptCount val="7"/>
              </c:numCache>
            </c:numRef>
          </c:val>
        </c:ser>
        <c:ser>
          <c:idx val="9"/>
          <c:order val="9"/>
          <c:tx>
            <c:strRef>
              <c:f>Sheet3!$B$11</c:f>
              <c:strCache>
                <c:ptCount val="1"/>
                <c:pt idx="0">
                  <c:v>BAU </c:v>
                </c:pt>
              </c:strCache>
            </c:strRef>
          </c:tx>
          <c:spPr>
            <a:solidFill>
              <a:schemeClr val="accent5">
                <a:alpha val="77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Sheet3!$C$1:$I$1</c:f>
              <c:strCache>
                <c:ptCount val="7"/>
                <c:pt idx="0">
                  <c:v>CBD</c:v>
                </c:pt>
                <c:pt idx="1">
                  <c:v>Urban Commercial</c:v>
                </c:pt>
                <c:pt idx="2">
                  <c:v>Urban Residential</c:v>
                </c:pt>
                <c:pt idx="3">
                  <c:v>Suburban Commercial</c:v>
                </c:pt>
                <c:pt idx="4">
                  <c:v>Suburban Residential</c:v>
                </c:pt>
                <c:pt idx="5">
                  <c:v>Exurban</c:v>
                </c:pt>
                <c:pt idx="6">
                  <c:v>Rural</c:v>
                </c:pt>
              </c:strCache>
            </c:strRef>
          </c:cat>
          <c:val>
            <c:numRef>
              <c:f>Sheet3!$C$11:$I$11</c:f>
              <c:numCache>
                <c:formatCode>General</c:formatCode>
                <c:ptCount val="7"/>
                <c:pt idx="0">
                  <c:v>0.473</c:v>
                </c:pt>
                <c:pt idx="1">
                  <c:v>0.493</c:v>
                </c:pt>
                <c:pt idx="2">
                  <c:v>0.484</c:v>
                </c:pt>
                <c:pt idx="3">
                  <c:v>0.443</c:v>
                </c:pt>
                <c:pt idx="4">
                  <c:v>0.4</c:v>
                </c:pt>
                <c:pt idx="5">
                  <c:v>0.281</c:v>
                </c:pt>
                <c:pt idx="6">
                  <c:v>0.201</c:v>
                </c:pt>
              </c:numCache>
            </c:numRef>
          </c:val>
        </c:ser>
        <c:ser>
          <c:idx val="10"/>
          <c:order val="10"/>
          <c:tx>
            <c:strRef>
              <c:f>Sheet3!$B$12</c:f>
              <c:strCache>
                <c:ptCount val="1"/>
                <c:pt idx="0">
                  <c:v>AV </c:v>
                </c:pt>
              </c:strCache>
            </c:strRef>
          </c:tx>
          <c:spPr>
            <a:solidFill>
              <a:schemeClr val="accent2">
                <a:alpha val="77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Sheet3!$C$1:$I$1</c:f>
              <c:strCache>
                <c:ptCount val="7"/>
                <c:pt idx="0">
                  <c:v>CBD</c:v>
                </c:pt>
                <c:pt idx="1">
                  <c:v>Urban Commercial</c:v>
                </c:pt>
                <c:pt idx="2">
                  <c:v>Urban Residential</c:v>
                </c:pt>
                <c:pt idx="3">
                  <c:v>Suburban Commercial</c:v>
                </c:pt>
                <c:pt idx="4">
                  <c:v>Suburban Residential</c:v>
                </c:pt>
                <c:pt idx="5">
                  <c:v>Exurban</c:v>
                </c:pt>
                <c:pt idx="6">
                  <c:v>Rural</c:v>
                </c:pt>
              </c:strCache>
            </c:strRef>
          </c:cat>
          <c:val>
            <c:numRef>
              <c:f>Sheet3!$C$12:$I$12</c:f>
              <c:numCache>
                <c:formatCode>General</c:formatCode>
                <c:ptCount val="7"/>
                <c:pt idx="0">
                  <c:v>0.503</c:v>
                </c:pt>
                <c:pt idx="1">
                  <c:v>0.54</c:v>
                </c:pt>
                <c:pt idx="2">
                  <c:v>0.523</c:v>
                </c:pt>
                <c:pt idx="3">
                  <c:v>0.486</c:v>
                </c:pt>
                <c:pt idx="4">
                  <c:v>0.441</c:v>
                </c:pt>
                <c:pt idx="5">
                  <c:v>0.307</c:v>
                </c:pt>
                <c:pt idx="6">
                  <c:v>0.217</c:v>
                </c:pt>
              </c:numCache>
            </c:numRef>
          </c:val>
        </c:ser>
        <c:ser>
          <c:idx val="11"/>
          <c:order val="11"/>
          <c:tx>
            <c:strRef>
              <c:f>Sheet3!$B$13</c:f>
              <c:strCache>
                <c:ptCount val="1"/>
              </c:strCache>
            </c:strRef>
          </c:tx>
          <c:spPr>
            <a:solidFill>
              <a:schemeClr val="accent6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Sheet3!$C$1:$I$1</c:f>
              <c:strCache>
                <c:ptCount val="7"/>
                <c:pt idx="0">
                  <c:v>CBD</c:v>
                </c:pt>
                <c:pt idx="1">
                  <c:v>Urban Commercial</c:v>
                </c:pt>
                <c:pt idx="2">
                  <c:v>Urban Residential</c:v>
                </c:pt>
                <c:pt idx="3">
                  <c:v>Suburban Commercial</c:v>
                </c:pt>
                <c:pt idx="4">
                  <c:v>Suburban Residential</c:v>
                </c:pt>
                <c:pt idx="5">
                  <c:v>Exurban</c:v>
                </c:pt>
                <c:pt idx="6">
                  <c:v>Rural</c:v>
                </c:pt>
              </c:strCache>
            </c:strRef>
          </c:cat>
          <c:val>
            <c:numRef>
              <c:f>Sheet3!$C$13:$I$13</c:f>
              <c:numCache>
                <c:formatCode>General</c:formatCode>
                <c:ptCount val="7"/>
              </c:numCache>
            </c:numRef>
          </c:val>
        </c:ser>
        <c:ser>
          <c:idx val="12"/>
          <c:order val="12"/>
          <c:tx>
            <c:strRef>
              <c:f>Sheet3!$B$14</c:f>
              <c:strCache>
                <c:ptCount val="1"/>
                <c:pt idx="0">
                  <c:v>BAU </c:v>
                </c:pt>
              </c:strCache>
            </c:strRef>
          </c:tx>
          <c:spPr>
            <a:solidFill>
              <a:schemeClr val="accent5">
                <a:alpha val="77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Sheet3!$C$1:$I$1</c:f>
              <c:strCache>
                <c:ptCount val="7"/>
                <c:pt idx="0">
                  <c:v>CBD</c:v>
                </c:pt>
                <c:pt idx="1">
                  <c:v>Urban Commercial</c:v>
                </c:pt>
                <c:pt idx="2">
                  <c:v>Urban Residential</c:v>
                </c:pt>
                <c:pt idx="3">
                  <c:v>Suburban Commercial</c:v>
                </c:pt>
                <c:pt idx="4">
                  <c:v>Suburban Residential</c:v>
                </c:pt>
                <c:pt idx="5">
                  <c:v>Exurban</c:v>
                </c:pt>
                <c:pt idx="6">
                  <c:v>Rural</c:v>
                </c:pt>
              </c:strCache>
            </c:strRef>
          </c:cat>
          <c:val>
            <c:numRef>
              <c:f>Sheet3!$C$14:$I$14</c:f>
              <c:numCache>
                <c:formatCode>General</c:formatCode>
                <c:ptCount val="7"/>
                <c:pt idx="0">
                  <c:v>0.201</c:v>
                </c:pt>
                <c:pt idx="1">
                  <c:v>0.225</c:v>
                </c:pt>
                <c:pt idx="2">
                  <c:v>0.22</c:v>
                </c:pt>
                <c:pt idx="3">
                  <c:v>0.209</c:v>
                </c:pt>
                <c:pt idx="4">
                  <c:v>0.19</c:v>
                </c:pt>
                <c:pt idx="5">
                  <c:v>0.129</c:v>
                </c:pt>
                <c:pt idx="6">
                  <c:v>0.098</c:v>
                </c:pt>
              </c:numCache>
            </c:numRef>
          </c:val>
        </c:ser>
        <c:ser>
          <c:idx val="13"/>
          <c:order val="13"/>
          <c:tx>
            <c:strRef>
              <c:f>Sheet3!$B$15</c:f>
              <c:strCache>
                <c:ptCount val="1"/>
                <c:pt idx="0">
                  <c:v>AV </c:v>
                </c:pt>
              </c:strCache>
            </c:strRef>
          </c:tx>
          <c:spPr>
            <a:solidFill>
              <a:schemeClr val="accent2">
                <a:alpha val="77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Sheet3!$C$1:$I$1</c:f>
              <c:strCache>
                <c:ptCount val="7"/>
                <c:pt idx="0">
                  <c:v>CBD</c:v>
                </c:pt>
                <c:pt idx="1">
                  <c:v>Urban Commercial</c:v>
                </c:pt>
                <c:pt idx="2">
                  <c:v>Urban Residential</c:v>
                </c:pt>
                <c:pt idx="3">
                  <c:v>Suburban Commercial</c:v>
                </c:pt>
                <c:pt idx="4">
                  <c:v>Suburban Residential</c:v>
                </c:pt>
                <c:pt idx="5">
                  <c:v>Exurban</c:v>
                </c:pt>
                <c:pt idx="6">
                  <c:v>Rural</c:v>
                </c:pt>
              </c:strCache>
            </c:strRef>
          </c:cat>
          <c:val>
            <c:numRef>
              <c:f>Sheet3!$C$15:$I$15</c:f>
              <c:numCache>
                <c:formatCode>General</c:formatCode>
                <c:ptCount val="7"/>
                <c:pt idx="0">
                  <c:v>0.211</c:v>
                </c:pt>
                <c:pt idx="1">
                  <c:v>0.24</c:v>
                </c:pt>
                <c:pt idx="2">
                  <c:v>0.233</c:v>
                </c:pt>
                <c:pt idx="3">
                  <c:v>0.223</c:v>
                </c:pt>
                <c:pt idx="4">
                  <c:v>0.204</c:v>
                </c:pt>
                <c:pt idx="5">
                  <c:v>0.139</c:v>
                </c:pt>
                <c:pt idx="6">
                  <c:v>0.104</c:v>
                </c:pt>
              </c:numCache>
            </c:numRef>
          </c:val>
        </c:ser>
        <c:ser>
          <c:idx val="14"/>
          <c:order val="14"/>
          <c:tx>
            <c:strRef>
              <c:f>Sheet3!$B$16</c:f>
              <c:strCache>
                <c:ptCount val="1"/>
              </c:strCache>
            </c:strRef>
          </c:tx>
          <c:spPr>
            <a:solidFill>
              <a:schemeClr val="accent3">
                <a:lumMod val="80000"/>
                <a:lumOff val="2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Sheet3!$C$1:$I$1</c:f>
              <c:strCache>
                <c:ptCount val="7"/>
                <c:pt idx="0">
                  <c:v>CBD</c:v>
                </c:pt>
                <c:pt idx="1">
                  <c:v>Urban Commercial</c:v>
                </c:pt>
                <c:pt idx="2">
                  <c:v>Urban Residential</c:v>
                </c:pt>
                <c:pt idx="3">
                  <c:v>Suburban Commercial</c:v>
                </c:pt>
                <c:pt idx="4">
                  <c:v>Suburban Residential</c:v>
                </c:pt>
                <c:pt idx="5">
                  <c:v>Exurban</c:v>
                </c:pt>
                <c:pt idx="6">
                  <c:v>Rural</c:v>
                </c:pt>
              </c:strCache>
            </c:strRef>
          </c:cat>
          <c:val>
            <c:numRef>
              <c:f>Sheet3!$C$16:$I$16</c:f>
              <c:numCache>
                <c:formatCode>General</c:formatCode>
                <c:ptCount val="7"/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2"/>
        <c:overlap val="11"/>
        <c:axId val="794971456"/>
        <c:axId val="795402336"/>
      </c:barChart>
      <c:catAx>
        <c:axId val="7949714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95000"/>
                    <a:lumOff val="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pPr>
            <a:endParaRPr lang="en-US"/>
          </a:p>
        </c:txPr>
        <c:crossAx val="795402336"/>
        <c:crosses val="autoZero"/>
        <c:auto val="1"/>
        <c:lblAlgn val="ctr"/>
        <c:lblOffset val="100"/>
        <c:noMultiLvlLbl val="0"/>
      </c:catAx>
      <c:valAx>
        <c:axId val="7954023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Garamond" charset="0"/>
                    <a:ea typeface="Garamond" charset="0"/>
                    <a:cs typeface="Garamond" charset="0"/>
                  </a:defRPr>
                </a:pPr>
                <a:r>
                  <a:rPr lang="en-US" sz="2000"/>
                  <a:t>V/C Ratios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000" b="0" i="0" u="none" strike="noStrike" kern="1200" baseline="0">
                  <a:solidFill>
                    <a:schemeClr val="tx1">
                      <a:lumMod val="95000"/>
                      <a:lumOff val="5000"/>
                    </a:schemeClr>
                  </a:solidFill>
                  <a:latin typeface="Garamond" charset="0"/>
                  <a:ea typeface="Garamond" charset="0"/>
                  <a:cs typeface="Garamond" charset="0"/>
                </a:defRPr>
              </a:pPr>
              <a:endParaRPr lang="en-US"/>
            </a:p>
          </c:txPr>
        </c:title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95000"/>
                    <a:lumOff val="5000"/>
                  </a:schemeClr>
                </a:solidFill>
                <a:latin typeface="Garamond" charset="0"/>
                <a:ea typeface="Garamond" charset="0"/>
                <a:cs typeface="Garamond" charset="0"/>
              </a:defRPr>
            </a:pPr>
            <a:endParaRPr lang="en-US"/>
          </a:p>
        </c:txPr>
        <c:crossAx val="79497145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600">
          <a:solidFill>
            <a:schemeClr val="tx1">
              <a:lumMod val="95000"/>
              <a:lumOff val="5000"/>
            </a:schemeClr>
          </a:solidFill>
          <a:latin typeface="Garamond" charset="0"/>
          <a:ea typeface="Garamond" charset="0"/>
          <a:cs typeface="Garamond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25EB10-4A2D-744E-B853-C33A9A2764FC}" type="datetimeFigureOut">
              <a:rPr lang="en-US" smtClean="0"/>
              <a:t>1/9/18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8C428D-7E95-1042-9E4D-FC276F16B3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9436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8C428D-7E95-1042-9E4D-FC276F16B39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1372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8C428D-7E95-1042-9E4D-FC276F16B39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310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8C428D-7E95-1042-9E4D-FC276F16B39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4181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8C428D-7E95-1042-9E4D-FC276F16B39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2124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8C428D-7E95-1042-9E4D-FC276F16B39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1182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8C428D-7E95-1042-9E4D-FC276F16B39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9483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8C428D-7E95-1042-9E4D-FC276F16B39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298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8C428D-7E95-1042-9E4D-FC276F16B39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1434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8C428D-7E95-1042-9E4D-FC276F16B39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2964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8C428D-7E95-1042-9E4D-FC276F16B39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50598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8C428D-7E95-1042-9E4D-FC276F16B39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4840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8C428D-7E95-1042-9E4D-FC276F16B39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2071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8C428D-7E95-1042-9E4D-FC276F16B39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4726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8C428D-7E95-1042-9E4D-FC276F16B39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66210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8C428D-7E95-1042-9E4D-FC276F16B391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40527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8C428D-7E95-1042-9E4D-FC276F16B391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7183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8C428D-7E95-1042-9E4D-FC276F16B39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474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8C428D-7E95-1042-9E4D-FC276F16B39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0018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8C428D-7E95-1042-9E4D-FC276F16B39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7860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8C428D-7E95-1042-9E4D-FC276F16B39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1023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8C428D-7E95-1042-9E4D-FC276F16B39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761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8C428D-7E95-1042-9E4D-FC276F16B39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8359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8C428D-7E95-1042-9E4D-FC276F16B39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4459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22FF8-21A5-6246-B075-7A51D7945E20}" type="datetime1">
              <a:rPr lang="en-US" smtClean="0"/>
              <a:t>1/9/18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70861F-C4E5-6A42-9145-5E09253D72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8132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F4AF9A-4A8E-3F4A-936F-7F905DD0C5B8}" type="datetime1">
              <a:rPr lang="en-US" smtClean="0"/>
              <a:t>1/9/18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70861F-C4E5-6A42-9145-5E09253D72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4328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016FFE-F2D5-1A4F-98A0-D9E159680560}" type="datetime1">
              <a:rPr lang="en-US" smtClean="0"/>
              <a:t>1/9/18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70861F-C4E5-6A42-9145-5E09253D72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065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06B7C-5B1B-6B47-92AC-55CAFBB43CA9}" type="datetime1">
              <a:rPr lang="en-US" smtClean="0"/>
              <a:t>1/9/18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70861F-C4E5-6A42-9145-5E09253D72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2492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E29793-EF4D-AA49-A39B-5FA5A37D5A86}" type="datetime1">
              <a:rPr lang="en-US" smtClean="0"/>
              <a:t>1/9/18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70861F-C4E5-6A42-9145-5E09253D72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4425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7F48E-3C54-C347-AF25-D989099D6512}" type="datetime1">
              <a:rPr lang="en-US" smtClean="0"/>
              <a:t>1/9/18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70861F-C4E5-6A42-9145-5E09253D72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27749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F9E3B-3AD9-5E4D-8AAC-0238DDD88C51}" type="datetime1">
              <a:rPr lang="en-US" smtClean="0"/>
              <a:t>1/9/18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70861F-C4E5-6A42-9145-5E09253D72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875380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E5742-0BBB-AC40-B754-6288226CE57D}" type="datetime1">
              <a:rPr lang="en-US" smtClean="0"/>
              <a:t>1/9/18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70861F-C4E5-6A42-9145-5E09253D72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3886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18410-0BE0-5B4A-8821-1C03A879E414}" type="datetime1">
              <a:rPr lang="en-US" smtClean="0"/>
              <a:t>1/9/18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70861F-C4E5-6A42-9145-5E09253D72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8454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69484-9761-7A47-A29E-67A21E9D4FC2}" type="datetime1">
              <a:rPr lang="en-US" smtClean="0"/>
              <a:t>1/9/18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70861F-C4E5-6A42-9145-5E09253D72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973105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3326DC-4208-EE41-8D85-F15A3C939299}" type="datetime1">
              <a:rPr lang="en-US" smtClean="0"/>
              <a:t>1/9/18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70861F-C4E5-6A42-9145-5E09253D72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2932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0D6F1C-ED05-DE4D-AE55-2D921D3C5862}" type="datetime1">
              <a:rPr lang="en-US" smtClean="0"/>
              <a:t>1/9/18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70861F-C4E5-6A42-9145-5E09253D72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4483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4" r:id="rId1"/>
    <p:sldLayoutId id="2147483775" r:id="rId2"/>
    <p:sldLayoutId id="2147483776" r:id="rId3"/>
    <p:sldLayoutId id="2147483777" r:id="rId4"/>
    <p:sldLayoutId id="2147483778" r:id="rId5"/>
    <p:sldLayoutId id="2147483779" r:id="rId6"/>
    <p:sldLayoutId id="2147483780" r:id="rId7"/>
    <p:sldLayoutId id="2147483781" r:id="rId8"/>
    <p:sldLayoutId id="2147483782" r:id="rId9"/>
    <p:sldLayoutId id="2147483783" r:id="rId10"/>
    <p:sldLayoutId id="2147483784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2.emf"/><Relationship Id="rId5" Type="http://schemas.openxmlformats.org/officeDocument/2006/relationships/image" Target="../media/image3.tiff"/><Relationship Id="rId6" Type="http://schemas.openxmlformats.org/officeDocument/2006/relationships/image" Target="../media/image4.jpeg"/><Relationship Id="rId7" Type="http://schemas.microsoft.com/office/2007/relationships/hdphoto" Target="../media/hdphoto1.wdp"/><Relationship Id="rId8" Type="http://schemas.openxmlformats.org/officeDocument/2006/relationships/image" Target="../media/image5.png"/><Relationship Id="rId9" Type="http://schemas.microsoft.com/office/2007/relationships/hdphoto" Target="../media/hdphoto2.wdp"/><Relationship Id="rId10" Type="http://schemas.openxmlformats.org/officeDocument/2006/relationships/image" Target="../media/image6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4" Type="http://schemas.openxmlformats.org/officeDocument/2006/relationships/image" Target="../media/image11.emf"/><Relationship Id="rId5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4" Type="http://schemas.openxmlformats.org/officeDocument/2006/relationships/image" Target="../media/image11.emf"/><Relationship Id="rId5" Type="http://schemas.openxmlformats.org/officeDocument/2006/relationships/image" Target="../media/image3.tiff"/><Relationship Id="rId6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4" Type="http://schemas.openxmlformats.org/officeDocument/2006/relationships/image" Target="../media/image11.emf"/><Relationship Id="rId5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4" Type="http://schemas.openxmlformats.org/officeDocument/2006/relationships/image" Target="../media/image11.emf"/><Relationship Id="rId5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4" Type="http://schemas.openxmlformats.org/officeDocument/2006/relationships/image" Target="../media/image11.emf"/><Relationship Id="rId5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4" Type="http://schemas.openxmlformats.org/officeDocument/2006/relationships/image" Target="../media/image11.emf"/><Relationship Id="rId5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4" Type="http://schemas.openxmlformats.org/officeDocument/2006/relationships/image" Target="../media/image11.emf"/><Relationship Id="rId5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4" Type="http://schemas.openxmlformats.org/officeDocument/2006/relationships/image" Target="../media/image11.emf"/><Relationship Id="rId5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4" Type="http://schemas.openxmlformats.org/officeDocument/2006/relationships/image" Target="../media/image11.emf"/><Relationship Id="rId5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4" Type="http://schemas.openxmlformats.org/officeDocument/2006/relationships/image" Target="../media/image11.emf"/><Relationship Id="rId5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4" Type="http://schemas.openxmlformats.org/officeDocument/2006/relationships/image" Target="../media/image10.jpeg"/><Relationship Id="rId5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4" Type="http://schemas.openxmlformats.org/officeDocument/2006/relationships/image" Target="../media/image10.jpeg"/><Relationship Id="rId5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4" Type="http://schemas.openxmlformats.org/officeDocument/2006/relationships/image" Target="../media/image10.jpeg"/><Relationship Id="rId5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4" Type="http://schemas.openxmlformats.org/officeDocument/2006/relationships/image" Target="../media/image10.jpeg"/><Relationship Id="rId5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4" Type="http://schemas.openxmlformats.org/officeDocument/2006/relationships/image" Target="../media/image10.jpeg"/><Relationship Id="rId5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7" Type="http://schemas.openxmlformats.org/officeDocument/2006/relationships/image" Target="../media/image27.png"/><Relationship Id="rId8" Type="http://schemas.openxmlformats.org/officeDocument/2006/relationships/image" Target="../media/image28.png"/><Relationship Id="rId9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tif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chart" Target="../charts/char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4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eg"/><Relationship Id="rId3" Type="http://schemas.openxmlformats.org/officeDocument/2006/relationships/image" Target="../media/image11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4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 amt="20000"/>
          </a:blip>
          <a:srcRect t="15298" b="16367"/>
          <a:stretch/>
        </p:blipFill>
        <p:spPr>
          <a:xfrm>
            <a:off x="0" y="795867"/>
            <a:ext cx="12192000" cy="555413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35259" y="1032403"/>
            <a:ext cx="9606147" cy="2387600"/>
          </a:xfrm>
        </p:spPr>
        <p:txBody>
          <a:bodyPr>
            <a:noAutofit/>
          </a:bodyPr>
          <a:lstStyle/>
          <a:p>
            <a:r>
              <a:rPr lang="en-US" sz="4000" b="1" dirty="0"/>
              <a:t>The Impact of Private Autonomous Vehicles on Vehicle Ownership and Unoccupied VMT Generation</a:t>
            </a:r>
            <a:endParaRPr lang="en-US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803423"/>
            <a:ext cx="9651997" cy="1487290"/>
          </a:xfrm>
        </p:spPr>
        <p:txBody>
          <a:bodyPr>
            <a:normAutofit/>
          </a:bodyPr>
          <a:lstStyle/>
          <a:p>
            <a:r>
              <a:rPr lang="en-US" altLang="zh-CN" sz="2800" dirty="0" smtClean="0"/>
              <a:t>Wenwen Zhang, </a:t>
            </a:r>
            <a:r>
              <a:rPr lang="en-US" altLang="zh-CN" sz="2800" dirty="0" err="1" smtClean="0"/>
              <a:t>Subhrajit</a:t>
            </a:r>
            <a:r>
              <a:rPr lang="en-US" altLang="zh-CN" sz="2800" dirty="0" smtClean="0"/>
              <a:t> </a:t>
            </a:r>
            <a:r>
              <a:rPr lang="en-US" altLang="zh-CN" sz="2800" dirty="0" err="1" smtClean="0"/>
              <a:t>Guhathakurta</a:t>
            </a:r>
            <a:r>
              <a:rPr lang="en-US" altLang="zh-CN" sz="2800" dirty="0" smtClean="0"/>
              <a:t>, Elias Khalil</a:t>
            </a:r>
          </a:p>
          <a:p>
            <a:r>
              <a:rPr lang="en-US" sz="2000" dirty="0" smtClean="0"/>
              <a:t>January 8</a:t>
            </a:r>
            <a:r>
              <a:rPr lang="en-US" sz="2000" baseline="30000" dirty="0" smtClean="0"/>
              <a:t>th</a:t>
            </a:r>
            <a:r>
              <a:rPr lang="en-US" sz="2000" dirty="0" smtClean="0"/>
              <a:t>, 2018</a:t>
            </a:r>
          </a:p>
          <a:p>
            <a:r>
              <a:rPr lang="en-US" sz="2000" dirty="0" smtClean="0"/>
              <a:t>2018 TRB Conference | Washington D.C.</a:t>
            </a:r>
          </a:p>
          <a:p>
            <a:endParaRPr lang="en-US" altLang="zh-CN" dirty="0" smtClean="0"/>
          </a:p>
        </p:txBody>
      </p:sp>
      <p:cxnSp>
        <p:nvCxnSpPr>
          <p:cNvPr id="7" name="Straight Connector 6"/>
          <p:cNvCxnSpPr/>
          <p:nvPr/>
        </p:nvCxnSpPr>
        <p:spPr>
          <a:xfrm>
            <a:off x="812800" y="3616325"/>
            <a:ext cx="10651067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  <a:alpha val="5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alphaModFix amt="70000"/>
          </a:blip>
          <a:stretch>
            <a:fillRect/>
          </a:stretch>
        </p:blipFill>
        <p:spPr>
          <a:xfrm>
            <a:off x="1618784" y="1382959"/>
            <a:ext cx="965200" cy="15367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alphaModFix amt="85000"/>
          </a:blip>
          <a:stretch>
            <a:fillRect/>
          </a:stretch>
        </p:blipFill>
        <p:spPr>
          <a:xfrm rot="10800000">
            <a:off x="9647373" y="1883303"/>
            <a:ext cx="965200" cy="15367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 flipH="1">
            <a:off x="9871346" y="4882320"/>
            <a:ext cx="1482454" cy="147403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70861F-C4E5-6A42-9145-5E09253D72FC}" type="slidenum">
              <a:rPr lang="en-US" smtClean="0"/>
              <a:t>1</a:t>
            </a:fld>
            <a:endParaRPr lang="en-US" dirty="0"/>
          </a:p>
        </p:txBody>
      </p:sp>
      <p:pic>
        <p:nvPicPr>
          <p:cNvPr id="1026" name="Picture 2" descr="elated image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9371" y="5331947"/>
            <a:ext cx="2018371" cy="1059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age result for VIRGINIA TECH UAP"/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7409" y="5331947"/>
            <a:ext cx="2703973" cy="1115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54722"/>
          <a:stretch/>
        </p:blipFill>
        <p:spPr>
          <a:xfrm>
            <a:off x="6371049" y="5423050"/>
            <a:ext cx="2811051" cy="794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32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dirty="0" smtClean="0"/>
              <a:t>STEP 1 </a:t>
            </a:r>
            <a:r>
              <a:rPr lang="en-US" sz="3600" dirty="0"/>
              <a:t>Vehicle Reduction </a:t>
            </a:r>
            <a:r>
              <a:rPr lang="en-US" sz="3600" dirty="0" smtClean="0"/>
              <a:t>Potential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solidFill>
                  <a:srgbClr val="8D000C"/>
                </a:solidFill>
              </a:rPr>
              <a:t>A Greedy Algorithm</a:t>
            </a:r>
            <a:endParaRPr lang="en-US" dirty="0">
              <a:solidFill>
                <a:srgbClr val="8D000C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A </a:t>
            </a:r>
            <a:r>
              <a:rPr lang="en-US" sz="2400" b="1" dirty="0" smtClean="0"/>
              <a:t>Greedy Algorithm </a:t>
            </a:r>
            <a:r>
              <a:rPr lang="en-US" sz="2400" dirty="0" smtClean="0"/>
              <a:t>follows </a:t>
            </a:r>
            <a:r>
              <a:rPr lang="en-US" sz="2400" dirty="0"/>
              <a:t>the problem solving heuristic of making the locally optimal choice at each stage with the hope of finding a global optimum.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70861F-C4E5-6A42-9145-5E09253D72FC}" type="slidenum">
              <a:rPr lang="en-US" smtClean="0"/>
              <a:t>10</a:t>
            </a:fld>
            <a:endParaRPr lang="en-US"/>
          </a:p>
        </p:txBody>
      </p:sp>
      <p:pic>
        <p:nvPicPr>
          <p:cNvPr id="3074" name="Picture 2" descr="elated image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11" t="46625" r="72802" b="35889"/>
          <a:stretch/>
        </p:blipFill>
        <p:spPr bwMode="auto">
          <a:xfrm>
            <a:off x="838200" y="3106016"/>
            <a:ext cx="711200" cy="71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elated image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15" t="46466" r="51898" b="36048"/>
          <a:stretch/>
        </p:blipFill>
        <p:spPr bwMode="auto">
          <a:xfrm>
            <a:off x="826324" y="3907303"/>
            <a:ext cx="711200" cy="71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elated image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11" t="72415" r="72802" b="10099"/>
          <a:stretch/>
        </p:blipFill>
        <p:spPr bwMode="auto">
          <a:xfrm>
            <a:off x="838200" y="4708590"/>
            <a:ext cx="711200" cy="71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elated image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89" t="72389" r="51924" b="10125"/>
          <a:stretch/>
        </p:blipFill>
        <p:spPr bwMode="auto">
          <a:xfrm>
            <a:off x="838200" y="5556865"/>
            <a:ext cx="711200" cy="71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9979174" y="6050697"/>
            <a:ext cx="1953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Time of the day</a:t>
            </a:r>
            <a:endParaRPr lang="en-US"/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3424" y="3050250"/>
            <a:ext cx="7372921" cy="4077915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8947503" y="3101339"/>
            <a:ext cx="29145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>
                    <a:lumMod val="65000"/>
                  </a:schemeClr>
                </a:solidFill>
              </a:rPr>
              <a:t>1) Load all the vehicle trips</a:t>
            </a:r>
            <a:endParaRPr lang="en-US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838200" y="2650140"/>
            <a:ext cx="5791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smtClean="0"/>
              <a:t>Example Family </a:t>
            </a:r>
            <a:r>
              <a:rPr lang="en-US" sz="2000" b="1" dirty="0" smtClean="0"/>
              <a:t>owns 3 private conventional cars</a:t>
            </a:r>
            <a:endParaRPr lang="en-US" sz="2000" b="1" dirty="0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1833424" y="6413539"/>
            <a:ext cx="981893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/>
          <p:cNvSpPr/>
          <p:nvPr/>
        </p:nvSpPr>
        <p:spPr>
          <a:xfrm>
            <a:off x="3947056" y="3336924"/>
            <a:ext cx="184465" cy="20902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3583650" y="4169927"/>
            <a:ext cx="194846" cy="23814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3999747" y="4959805"/>
            <a:ext cx="177494" cy="25880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5673814" y="3336924"/>
            <a:ext cx="189104" cy="20902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5050258" y="4149399"/>
            <a:ext cx="221131" cy="25866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6027563" y="4959805"/>
            <a:ext cx="176013" cy="25880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6061916" y="4149399"/>
            <a:ext cx="276131" cy="25866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6788613" y="4149399"/>
            <a:ext cx="276131" cy="25866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/>
          <p:cNvSpPr/>
          <p:nvPr/>
        </p:nvSpPr>
        <p:spPr>
          <a:xfrm>
            <a:off x="7216106" y="3336923"/>
            <a:ext cx="189104" cy="2633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/>
          <p:cNvSpPr/>
          <p:nvPr/>
        </p:nvSpPr>
        <p:spPr>
          <a:xfrm>
            <a:off x="7172994" y="4959805"/>
            <a:ext cx="232216" cy="25880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/>
          <p:cNvSpPr txBox="1"/>
          <p:nvPr/>
        </p:nvSpPr>
        <p:spPr>
          <a:xfrm>
            <a:off x="1833424" y="6050697"/>
            <a:ext cx="1953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1</a:t>
            </a:r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5168059" y="6050697"/>
            <a:ext cx="1953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12</a:t>
            </a:r>
            <a:endParaRPr lang="en-US" dirty="0"/>
          </a:p>
        </p:txBody>
      </p:sp>
      <p:sp>
        <p:nvSpPr>
          <p:cNvPr id="65" name="TextBox 64"/>
          <p:cNvSpPr txBox="1"/>
          <p:nvPr/>
        </p:nvSpPr>
        <p:spPr>
          <a:xfrm>
            <a:off x="3426656" y="6050697"/>
            <a:ext cx="1953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3717535" y="6050697"/>
            <a:ext cx="1953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7</a:t>
            </a:r>
            <a:endParaRPr lang="en-US" dirty="0"/>
          </a:p>
        </p:txBody>
      </p:sp>
      <p:sp>
        <p:nvSpPr>
          <p:cNvPr id="67" name="TextBox 66"/>
          <p:cNvSpPr txBox="1"/>
          <p:nvPr/>
        </p:nvSpPr>
        <p:spPr>
          <a:xfrm>
            <a:off x="3999748" y="6050697"/>
            <a:ext cx="177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8</a:t>
            </a:r>
            <a:endParaRPr lang="en-US" dirty="0"/>
          </a:p>
        </p:txBody>
      </p:sp>
      <p:sp>
        <p:nvSpPr>
          <p:cNvPr id="68" name="TextBox 67"/>
          <p:cNvSpPr txBox="1"/>
          <p:nvPr/>
        </p:nvSpPr>
        <p:spPr>
          <a:xfrm>
            <a:off x="6700572" y="6050697"/>
            <a:ext cx="420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17</a:t>
            </a:r>
            <a:endParaRPr 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7026278" y="6059979"/>
            <a:ext cx="568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18</a:t>
            </a:r>
            <a:endParaRPr lang="en-US" dirty="0"/>
          </a:p>
        </p:txBody>
      </p:sp>
      <p:sp>
        <p:nvSpPr>
          <p:cNvPr id="70" name="TextBox 69"/>
          <p:cNvSpPr txBox="1"/>
          <p:nvPr/>
        </p:nvSpPr>
        <p:spPr>
          <a:xfrm>
            <a:off x="7341748" y="6059979"/>
            <a:ext cx="568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19</a:t>
            </a:r>
            <a:endParaRPr lang="en-US" dirty="0"/>
          </a:p>
        </p:txBody>
      </p:sp>
      <p:sp>
        <p:nvSpPr>
          <p:cNvPr id="71" name="Rectangle 70"/>
          <p:cNvSpPr/>
          <p:nvPr/>
        </p:nvSpPr>
        <p:spPr>
          <a:xfrm>
            <a:off x="7646670" y="3336923"/>
            <a:ext cx="189104" cy="2633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/>
          <p:cNvSpPr/>
          <p:nvPr/>
        </p:nvSpPr>
        <p:spPr>
          <a:xfrm>
            <a:off x="8203157" y="3336923"/>
            <a:ext cx="189104" cy="2633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/>
          <p:cNvSpPr txBox="1"/>
          <p:nvPr/>
        </p:nvSpPr>
        <p:spPr>
          <a:xfrm>
            <a:off x="8947503" y="3538051"/>
            <a:ext cx="291453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2) Scan the trips by time of the day, add one more required vehicle if no existing vehicle can serve the trip</a:t>
            </a:r>
          </a:p>
          <a:p>
            <a:endParaRPr lang="en-US" sz="2000" dirty="0"/>
          </a:p>
        </p:txBody>
      </p:sp>
      <p:sp>
        <p:nvSpPr>
          <p:cNvPr id="12" name="Rectangle 11"/>
          <p:cNvSpPr/>
          <p:nvPr/>
        </p:nvSpPr>
        <p:spPr>
          <a:xfrm>
            <a:off x="1888074" y="3109349"/>
            <a:ext cx="1600972" cy="83300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>
                <a:solidFill>
                  <a:srgbClr val="8D000C"/>
                </a:solidFill>
              </a:rPr>
              <a:t>Required Vehicle = 1</a:t>
            </a:r>
            <a:endParaRPr lang="en-US" sz="2400" dirty="0">
              <a:solidFill>
                <a:srgbClr val="8D000C"/>
              </a:solidFill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3574687" y="3101339"/>
            <a:ext cx="0" cy="3312200"/>
          </a:xfrm>
          <a:prstGeom prst="line">
            <a:avLst/>
          </a:prstGeom>
          <a:ln w="28575">
            <a:solidFill>
              <a:srgbClr val="8D000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 34"/>
          <p:cNvGrpSpPr/>
          <p:nvPr/>
        </p:nvGrpSpPr>
        <p:grpSpPr>
          <a:xfrm>
            <a:off x="1888074" y="4082080"/>
            <a:ext cx="1600972" cy="1502901"/>
            <a:chOff x="1888074" y="4082080"/>
            <a:chExt cx="1600972" cy="1502901"/>
          </a:xfrm>
        </p:grpSpPr>
        <p:sp>
          <p:nvSpPr>
            <p:cNvPr id="60" name="Rectangle 59"/>
            <p:cNvSpPr/>
            <p:nvPr/>
          </p:nvSpPr>
          <p:spPr>
            <a:xfrm>
              <a:off x="1888074" y="4082080"/>
              <a:ext cx="1600972" cy="150290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 smtClean="0">
                  <a:solidFill>
                    <a:srgbClr val="8D000C"/>
                  </a:solidFill>
                </a:rPr>
                <a:t>PAV Inventory</a:t>
              </a:r>
            </a:p>
            <a:p>
              <a:endParaRPr lang="en-US" dirty="0" smtClean="0">
                <a:solidFill>
                  <a:srgbClr val="8D000C"/>
                </a:solidFill>
              </a:endParaRPr>
            </a:p>
            <a:p>
              <a:endParaRPr lang="en-US" dirty="0" smtClean="0">
                <a:solidFill>
                  <a:srgbClr val="8D000C"/>
                </a:solidFill>
              </a:endParaRPr>
            </a:p>
            <a:p>
              <a:endParaRPr lang="en-US" dirty="0" smtClean="0">
                <a:solidFill>
                  <a:srgbClr val="8D000C"/>
                </a:solidFill>
              </a:endParaRPr>
            </a:p>
            <a:p>
              <a:endParaRPr lang="en-US" dirty="0" smtClean="0">
                <a:solidFill>
                  <a:srgbClr val="8D000C"/>
                </a:solidFill>
              </a:endParaRPr>
            </a:p>
          </p:txBody>
        </p:sp>
        <p:pic>
          <p:nvPicPr>
            <p:cNvPr id="74" name="Picture 73"/>
            <p:cNvPicPr>
              <a:picLocks noChangeAspect="1"/>
            </p:cNvPicPr>
            <p:nvPr/>
          </p:nvPicPr>
          <p:blipFill>
            <a:blip r:embed="rId5">
              <a:alphaModFix amt="70000"/>
            </a:blip>
            <a:stretch>
              <a:fillRect/>
            </a:stretch>
          </p:blipFill>
          <p:spPr>
            <a:xfrm flipH="1">
              <a:off x="1948753" y="4387447"/>
              <a:ext cx="379298" cy="377143"/>
            </a:xfrm>
            <a:prstGeom prst="rect">
              <a:avLst/>
            </a:prstGeom>
          </p:spPr>
        </p:pic>
        <p:sp>
          <p:nvSpPr>
            <p:cNvPr id="34" name="TextBox 33"/>
            <p:cNvSpPr txBox="1"/>
            <p:nvPr/>
          </p:nvSpPr>
          <p:spPr>
            <a:xfrm>
              <a:off x="2314859" y="4365932"/>
              <a:ext cx="1163887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Busy</a:t>
              </a:r>
              <a:r>
                <a:rPr lang="en-US" sz="1400" dirty="0" smtClean="0"/>
                <a:t> = True Until Arrival Time</a:t>
              </a:r>
            </a:p>
            <a:p>
              <a:r>
                <a:rPr lang="en-US" sz="1400" b="1" dirty="0" smtClean="0"/>
                <a:t>Location</a:t>
              </a:r>
              <a:r>
                <a:rPr lang="en-US" sz="1400" dirty="0" smtClean="0"/>
                <a:t> = Trip 1 </a:t>
              </a:r>
              <a:r>
                <a:rPr lang="en-US" sz="1400" dirty="0" err="1" smtClean="0"/>
                <a:t>Dest</a:t>
              </a:r>
              <a:r>
                <a:rPr lang="en-US" sz="1400" dirty="0" smtClean="0"/>
                <a:t>.</a:t>
              </a:r>
              <a:endParaRPr lang="en-US" sz="1400" dirty="0"/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1888074" y="4082079"/>
            <a:ext cx="1600972" cy="1502901"/>
            <a:chOff x="1888074" y="4082080"/>
            <a:chExt cx="1600972" cy="1502901"/>
          </a:xfrm>
        </p:grpSpPr>
        <p:sp>
          <p:nvSpPr>
            <p:cNvPr id="54" name="Rectangle 53"/>
            <p:cNvSpPr/>
            <p:nvPr/>
          </p:nvSpPr>
          <p:spPr>
            <a:xfrm>
              <a:off x="1888074" y="4082080"/>
              <a:ext cx="1600972" cy="150290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 smtClean="0">
                  <a:solidFill>
                    <a:srgbClr val="8D000C"/>
                  </a:solidFill>
                </a:rPr>
                <a:t>PAV Inventory</a:t>
              </a:r>
            </a:p>
            <a:p>
              <a:endParaRPr lang="en-US" dirty="0" smtClean="0">
                <a:solidFill>
                  <a:srgbClr val="8D000C"/>
                </a:solidFill>
              </a:endParaRPr>
            </a:p>
            <a:p>
              <a:endParaRPr lang="en-US" dirty="0" smtClean="0">
                <a:solidFill>
                  <a:srgbClr val="8D000C"/>
                </a:solidFill>
              </a:endParaRPr>
            </a:p>
            <a:p>
              <a:endParaRPr lang="en-US" dirty="0" smtClean="0">
                <a:solidFill>
                  <a:srgbClr val="8D000C"/>
                </a:solidFill>
              </a:endParaRPr>
            </a:p>
            <a:p>
              <a:endParaRPr lang="en-US" dirty="0" smtClean="0">
                <a:solidFill>
                  <a:srgbClr val="8D000C"/>
                </a:solidFill>
              </a:endParaRPr>
            </a:p>
          </p:txBody>
        </p:sp>
        <p:pic>
          <p:nvPicPr>
            <p:cNvPr id="75" name="Picture 74"/>
            <p:cNvPicPr>
              <a:picLocks noChangeAspect="1"/>
            </p:cNvPicPr>
            <p:nvPr/>
          </p:nvPicPr>
          <p:blipFill>
            <a:blip r:embed="rId5">
              <a:alphaModFix amt="70000"/>
            </a:blip>
            <a:stretch>
              <a:fillRect/>
            </a:stretch>
          </p:blipFill>
          <p:spPr>
            <a:xfrm flipH="1">
              <a:off x="1948753" y="4387447"/>
              <a:ext cx="379298" cy="377143"/>
            </a:xfrm>
            <a:prstGeom prst="rect">
              <a:avLst/>
            </a:prstGeom>
          </p:spPr>
        </p:pic>
        <p:sp>
          <p:nvSpPr>
            <p:cNvPr id="76" name="TextBox 75"/>
            <p:cNvSpPr txBox="1"/>
            <p:nvPr/>
          </p:nvSpPr>
          <p:spPr>
            <a:xfrm>
              <a:off x="2314859" y="4365932"/>
              <a:ext cx="116388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Busy</a:t>
              </a:r>
              <a:r>
                <a:rPr lang="en-US" sz="1400" dirty="0" smtClean="0"/>
                <a:t> = False</a:t>
              </a:r>
            </a:p>
            <a:p>
              <a:r>
                <a:rPr lang="en-US" sz="1400" b="1" dirty="0" smtClean="0"/>
                <a:t>Location</a:t>
              </a:r>
              <a:r>
                <a:rPr lang="en-US" sz="1400" dirty="0" smtClean="0"/>
                <a:t> = Trip 1 </a:t>
              </a:r>
              <a:r>
                <a:rPr lang="en-US" sz="1400" dirty="0" err="1" smtClean="0"/>
                <a:t>Dest</a:t>
              </a:r>
              <a:r>
                <a:rPr lang="en-US" sz="1400" dirty="0" smtClean="0"/>
                <a:t>.</a:t>
              </a:r>
              <a:endParaRPr 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277082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5 0.00093 L 0.01628 0.0009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dirty="0" smtClean="0"/>
              <a:t>STEP 1 </a:t>
            </a:r>
            <a:r>
              <a:rPr lang="en-US" sz="3600" dirty="0"/>
              <a:t>Vehicle Reduction </a:t>
            </a:r>
            <a:r>
              <a:rPr lang="en-US" sz="3600" dirty="0" smtClean="0"/>
              <a:t>Potential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solidFill>
                  <a:srgbClr val="8D000C"/>
                </a:solidFill>
              </a:rPr>
              <a:t>A Greedy Algorithm</a:t>
            </a:r>
            <a:endParaRPr lang="en-US" dirty="0">
              <a:solidFill>
                <a:srgbClr val="8D000C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A </a:t>
            </a:r>
            <a:r>
              <a:rPr lang="en-US" sz="2400" b="1" dirty="0" smtClean="0"/>
              <a:t>Greedy Algorithm </a:t>
            </a:r>
            <a:r>
              <a:rPr lang="en-US" sz="2400" dirty="0" smtClean="0"/>
              <a:t>follows </a:t>
            </a:r>
            <a:r>
              <a:rPr lang="en-US" sz="2400" dirty="0"/>
              <a:t>the problem solving heuristic of making the locally optimal choice at each stage with the hope of finding a global optimum.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70861F-C4E5-6A42-9145-5E09253D72FC}" type="slidenum">
              <a:rPr lang="en-US" smtClean="0"/>
              <a:t>11</a:t>
            </a:fld>
            <a:endParaRPr lang="en-US"/>
          </a:p>
        </p:txBody>
      </p:sp>
      <p:pic>
        <p:nvPicPr>
          <p:cNvPr id="3074" name="Picture 2" descr="elated image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11" t="46625" r="72802" b="35889"/>
          <a:stretch/>
        </p:blipFill>
        <p:spPr bwMode="auto">
          <a:xfrm>
            <a:off x="838200" y="3106016"/>
            <a:ext cx="711200" cy="71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elated image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15" t="46466" r="51898" b="36048"/>
          <a:stretch/>
        </p:blipFill>
        <p:spPr bwMode="auto">
          <a:xfrm>
            <a:off x="826324" y="3907303"/>
            <a:ext cx="711200" cy="71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elated image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11" t="72415" r="72802" b="10099"/>
          <a:stretch/>
        </p:blipFill>
        <p:spPr bwMode="auto">
          <a:xfrm>
            <a:off x="838200" y="4708590"/>
            <a:ext cx="711200" cy="71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elated image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89" t="72389" r="51924" b="10125"/>
          <a:stretch/>
        </p:blipFill>
        <p:spPr bwMode="auto">
          <a:xfrm>
            <a:off x="838200" y="5556865"/>
            <a:ext cx="711200" cy="71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9979174" y="6050697"/>
            <a:ext cx="1953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Time of the day</a:t>
            </a:r>
            <a:endParaRPr lang="en-US"/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3424" y="3050250"/>
            <a:ext cx="7372921" cy="4077915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8947503" y="3101339"/>
            <a:ext cx="29145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>
                    <a:lumMod val="65000"/>
                  </a:schemeClr>
                </a:solidFill>
              </a:rPr>
              <a:t>1) Load all the vehicle trips</a:t>
            </a:r>
            <a:endParaRPr lang="en-US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838200" y="2650140"/>
            <a:ext cx="5791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smtClean="0"/>
              <a:t>Example Family </a:t>
            </a:r>
            <a:r>
              <a:rPr lang="en-US" sz="2000" b="1" dirty="0" smtClean="0"/>
              <a:t>owns 3 private conventional cars</a:t>
            </a:r>
            <a:endParaRPr lang="en-US" sz="2000" b="1" dirty="0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1833424" y="6413539"/>
            <a:ext cx="981893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/>
          <p:cNvSpPr/>
          <p:nvPr/>
        </p:nvSpPr>
        <p:spPr>
          <a:xfrm>
            <a:off x="3947056" y="3336924"/>
            <a:ext cx="184465" cy="20902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3583650" y="4169927"/>
            <a:ext cx="194846" cy="23814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3999747" y="4959805"/>
            <a:ext cx="177494" cy="25880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5673814" y="3336924"/>
            <a:ext cx="189104" cy="20902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5050258" y="4149399"/>
            <a:ext cx="221131" cy="25866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6027563" y="4959805"/>
            <a:ext cx="176013" cy="25880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6061916" y="4149399"/>
            <a:ext cx="276131" cy="25866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6788613" y="4149399"/>
            <a:ext cx="276131" cy="25866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/>
          <p:cNvSpPr/>
          <p:nvPr/>
        </p:nvSpPr>
        <p:spPr>
          <a:xfrm>
            <a:off x="7216106" y="3336923"/>
            <a:ext cx="189104" cy="2633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/>
          <p:cNvSpPr/>
          <p:nvPr/>
        </p:nvSpPr>
        <p:spPr>
          <a:xfrm>
            <a:off x="7172994" y="4959805"/>
            <a:ext cx="232216" cy="25880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/>
          <p:cNvSpPr txBox="1"/>
          <p:nvPr/>
        </p:nvSpPr>
        <p:spPr>
          <a:xfrm>
            <a:off x="1833424" y="6050697"/>
            <a:ext cx="1953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1</a:t>
            </a:r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5168059" y="6050697"/>
            <a:ext cx="1953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12</a:t>
            </a:r>
            <a:endParaRPr lang="en-US" dirty="0"/>
          </a:p>
        </p:txBody>
      </p:sp>
      <p:sp>
        <p:nvSpPr>
          <p:cNvPr id="65" name="TextBox 64"/>
          <p:cNvSpPr txBox="1"/>
          <p:nvPr/>
        </p:nvSpPr>
        <p:spPr>
          <a:xfrm>
            <a:off x="3426656" y="6050697"/>
            <a:ext cx="1953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3717535" y="6050697"/>
            <a:ext cx="1953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7</a:t>
            </a:r>
            <a:endParaRPr lang="en-US" dirty="0"/>
          </a:p>
        </p:txBody>
      </p:sp>
      <p:sp>
        <p:nvSpPr>
          <p:cNvPr id="67" name="TextBox 66"/>
          <p:cNvSpPr txBox="1"/>
          <p:nvPr/>
        </p:nvSpPr>
        <p:spPr>
          <a:xfrm>
            <a:off x="3999748" y="6050697"/>
            <a:ext cx="177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8</a:t>
            </a:r>
            <a:endParaRPr lang="en-US" dirty="0"/>
          </a:p>
        </p:txBody>
      </p:sp>
      <p:sp>
        <p:nvSpPr>
          <p:cNvPr id="68" name="TextBox 67"/>
          <p:cNvSpPr txBox="1"/>
          <p:nvPr/>
        </p:nvSpPr>
        <p:spPr>
          <a:xfrm>
            <a:off x="6700572" y="6050697"/>
            <a:ext cx="420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17</a:t>
            </a:r>
            <a:endParaRPr 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7026278" y="6059979"/>
            <a:ext cx="568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18</a:t>
            </a:r>
            <a:endParaRPr lang="en-US" dirty="0"/>
          </a:p>
        </p:txBody>
      </p:sp>
      <p:sp>
        <p:nvSpPr>
          <p:cNvPr id="70" name="TextBox 69"/>
          <p:cNvSpPr txBox="1"/>
          <p:nvPr/>
        </p:nvSpPr>
        <p:spPr>
          <a:xfrm>
            <a:off x="7341748" y="6059979"/>
            <a:ext cx="568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19</a:t>
            </a:r>
            <a:endParaRPr lang="en-US" dirty="0"/>
          </a:p>
        </p:txBody>
      </p:sp>
      <p:sp>
        <p:nvSpPr>
          <p:cNvPr id="71" name="Rectangle 70"/>
          <p:cNvSpPr/>
          <p:nvPr/>
        </p:nvSpPr>
        <p:spPr>
          <a:xfrm>
            <a:off x="7646670" y="3336923"/>
            <a:ext cx="189104" cy="2633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/>
          <p:cNvSpPr/>
          <p:nvPr/>
        </p:nvSpPr>
        <p:spPr>
          <a:xfrm>
            <a:off x="8203157" y="3336923"/>
            <a:ext cx="189104" cy="2633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/>
          <p:cNvSpPr txBox="1"/>
          <p:nvPr/>
        </p:nvSpPr>
        <p:spPr>
          <a:xfrm>
            <a:off x="8947503" y="3538051"/>
            <a:ext cx="291453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2) Scan the trips by time of the day, add one more required vehicle if no existing vehicle can serve the trip</a:t>
            </a:r>
          </a:p>
          <a:p>
            <a:endParaRPr lang="en-US" sz="2000" dirty="0"/>
          </a:p>
        </p:txBody>
      </p:sp>
      <p:sp>
        <p:nvSpPr>
          <p:cNvPr id="12" name="Rectangle 11"/>
          <p:cNvSpPr/>
          <p:nvPr/>
        </p:nvSpPr>
        <p:spPr>
          <a:xfrm>
            <a:off x="1888074" y="3109349"/>
            <a:ext cx="1600972" cy="83300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>
                <a:solidFill>
                  <a:srgbClr val="8D000C"/>
                </a:solidFill>
              </a:rPr>
              <a:t>Required Vehicle = 1</a:t>
            </a:r>
            <a:endParaRPr lang="en-US" sz="2400" dirty="0">
              <a:solidFill>
                <a:srgbClr val="8D000C"/>
              </a:solidFill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3791319" y="3101339"/>
            <a:ext cx="0" cy="3312200"/>
          </a:xfrm>
          <a:prstGeom prst="line">
            <a:avLst/>
          </a:prstGeom>
          <a:ln w="28575">
            <a:solidFill>
              <a:srgbClr val="8D000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 34"/>
          <p:cNvGrpSpPr/>
          <p:nvPr/>
        </p:nvGrpSpPr>
        <p:grpSpPr>
          <a:xfrm>
            <a:off x="1888074" y="4082080"/>
            <a:ext cx="1600972" cy="1502901"/>
            <a:chOff x="1888074" y="4082080"/>
            <a:chExt cx="1600972" cy="1502901"/>
          </a:xfrm>
        </p:grpSpPr>
        <p:sp>
          <p:nvSpPr>
            <p:cNvPr id="60" name="Rectangle 59"/>
            <p:cNvSpPr/>
            <p:nvPr/>
          </p:nvSpPr>
          <p:spPr>
            <a:xfrm>
              <a:off x="1888074" y="4082080"/>
              <a:ext cx="1600972" cy="150290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 smtClean="0">
                  <a:solidFill>
                    <a:srgbClr val="8D000C"/>
                  </a:solidFill>
                </a:rPr>
                <a:t>PAV Inventory</a:t>
              </a:r>
            </a:p>
            <a:p>
              <a:endParaRPr lang="en-US" dirty="0" smtClean="0">
                <a:solidFill>
                  <a:srgbClr val="8D000C"/>
                </a:solidFill>
              </a:endParaRPr>
            </a:p>
            <a:p>
              <a:endParaRPr lang="en-US" dirty="0" smtClean="0">
                <a:solidFill>
                  <a:srgbClr val="8D000C"/>
                </a:solidFill>
              </a:endParaRPr>
            </a:p>
            <a:p>
              <a:endParaRPr lang="en-US" dirty="0" smtClean="0">
                <a:solidFill>
                  <a:srgbClr val="8D000C"/>
                </a:solidFill>
              </a:endParaRPr>
            </a:p>
            <a:p>
              <a:endParaRPr lang="en-US" dirty="0" smtClean="0">
                <a:solidFill>
                  <a:srgbClr val="8D000C"/>
                </a:solidFill>
              </a:endParaRPr>
            </a:p>
          </p:txBody>
        </p:sp>
        <p:pic>
          <p:nvPicPr>
            <p:cNvPr id="74" name="Picture 73"/>
            <p:cNvPicPr>
              <a:picLocks noChangeAspect="1"/>
            </p:cNvPicPr>
            <p:nvPr/>
          </p:nvPicPr>
          <p:blipFill>
            <a:blip r:embed="rId5">
              <a:alphaModFix amt="70000"/>
            </a:blip>
            <a:stretch>
              <a:fillRect/>
            </a:stretch>
          </p:blipFill>
          <p:spPr>
            <a:xfrm flipH="1">
              <a:off x="1948753" y="4387447"/>
              <a:ext cx="379298" cy="377143"/>
            </a:xfrm>
            <a:prstGeom prst="rect">
              <a:avLst/>
            </a:prstGeom>
          </p:spPr>
        </p:pic>
        <p:sp>
          <p:nvSpPr>
            <p:cNvPr id="34" name="TextBox 33"/>
            <p:cNvSpPr txBox="1"/>
            <p:nvPr/>
          </p:nvSpPr>
          <p:spPr>
            <a:xfrm>
              <a:off x="2314859" y="4365932"/>
              <a:ext cx="1163887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Busy</a:t>
              </a:r>
              <a:r>
                <a:rPr lang="en-US" sz="1400" dirty="0" smtClean="0"/>
                <a:t> = True Until Arrival Time</a:t>
              </a:r>
            </a:p>
            <a:p>
              <a:r>
                <a:rPr lang="en-US" sz="1400" b="1" dirty="0" smtClean="0"/>
                <a:t>Location</a:t>
              </a:r>
              <a:r>
                <a:rPr lang="en-US" sz="1400" dirty="0" smtClean="0"/>
                <a:t> = Trip 1 </a:t>
              </a:r>
              <a:r>
                <a:rPr lang="en-US" sz="1400" dirty="0" err="1" smtClean="0"/>
                <a:t>Dest</a:t>
              </a:r>
              <a:r>
                <a:rPr lang="en-US" sz="1400" dirty="0" smtClean="0"/>
                <a:t>.</a:t>
              </a:r>
              <a:endParaRPr lang="en-US" sz="1400" dirty="0"/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1888074" y="4082079"/>
            <a:ext cx="1600972" cy="1502901"/>
            <a:chOff x="1888074" y="4082080"/>
            <a:chExt cx="1600972" cy="1502901"/>
          </a:xfrm>
        </p:grpSpPr>
        <p:sp>
          <p:nvSpPr>
            <p:cNvPr id="54" name="Rectangle 53"/>
            <p:cNvSpPr/>
            <p:nvPr/>
          </p:nvSpPr>
          <p:spPr>
            <a:xfrm>
              <a:off x="1888074" y="4082080"/>
              <a:ext cx="1600972" cy="150290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 smtClean="0">
                  <a:solidFill>
                    <a:srgbClr val="8D000C"/>
                  </a:solidFill>
                </a:rPr>
                <a:t>PAV Inventory</a:t>
              </a:r>
            </a:p>
            <a:p>
              <a:endParaRPr lang="en-US" dirty="0" smtClean="0">
                <a:solidFill>
                  <a:srgbClr val="8D000C"/>
                </a:solidFill>
              </a:endParaRPr>
            </a:p>
            <a:p>
              <a:endParaRPr lang="en-US" dirty="0" smtClean="0">
                <a:solidFill>
                  <a:srgbClr val="8D000C"/>
                </a:solidFill>
              </a:endParaRPr>
            </a:p>
            <a:p>
              <a:endParaRPr lang="en-US" dirty="0" smtClean="0">
                <a:solidFill>
                  <a:srgbClr val="8D000C"/>
                </a:solidFill>
              </a:endParaRPr>
            </a:p>
            <a:p>
              <a:endParaRPr lang="en-US" dirty="0" smtClean="0">
                <a:solidFill>
                  <a:srgbClr val="8D000C"/>
                </a:solidFill>
              </a:endParaRPr>
            </a:p>
          </p:txBody>
        </p:sp>
        <p:pic>
          <p:nvPicPr>
            <p:cNvPr id="75" name="Picture 74"/>
            <p:cNvPicPr>
              <a:picLocks noChangeAspect="1"/>
            </p:cNvPicPr>
            <p:nvPr/>
          </p:nvPicPr>
          <p:blipFill>
            <a:blip r:embed="rId5">
              <a:alphaModFix amt="70000"/>
            </a:blip>
            <a:stretch>
              <a:fillRect/>
            </a:stretch>
          </p:blipFill>
          <p:spPr>
            <a:xfrm flipH="1">
              <a:off x="1948753" y="4387447"/>
              <a:ext cx="379298" cy="377143"/>
            </a:xfrm>
            <a:prstGeom prst="rect">
              <a:avLst/>
            </a:prstGeom>
          </p:spPr>
        </p:pic>
        <p:sp>
          <p:nvSpPr>
            <p:cNvPr id="76" name="TextBox 75"/>
            <p:cNvSpPr txBox="1"/>
            <p:nvPr/>
          </p:nvSpPr>
          <p:spPr>
            <a:xfrm>
              <a:off x="2314859" y="4365932"/>
              <a:ext cx="116388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Busy</a:t>
              </a:r>
              <a:r>
                <a:rPr lang="en-US" sz="1400" dirty="0" smtClean="0"/>
                <a:t> = False</a:t>
              </a:r>
            </a:p>
            <a:p>
              <a:r>
                <a:rPr lang="en-US" sz="1400" b="1" dirty="0" smtClean="0"/>
                <a:t>Location</a:t>
              </a:r>
              <a:r>
                <a:rPr lang="en-US" sz="1400" dirty="0" smtClean="0"/>
                <a:t> = Trip 1 </a:t>
              </a:r>
              <a:r>
                <a:rPr lang="en-US" sz="1400" dirty="0" err="1" smtClean="0"/>
                <a:t>Dest</a:t>
              </a:r>
              <a:r>
                <a:rPr lang="en-US" sz="1400" dirty="0" smtClean="0"/>
                <a:t>.</a:t>
              </a:r>
              <a:endParaRPr lang="en-US" sz="1400" dirty="0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4321832" y="3128294"/>
            <a:ext cx="2833028" cy="2977310"/>
            <a:chOff x="4321832" y="3128294"/>
            <a:chExt cx="2742912" cy="2977310"/>
          </a:xfrm>
        </p:grpSpPr>
        <p:sp>
          <p:nvSpPr>
            <p:cNvPr id="45" name="Rectangle 44"/>
            <p:cNvSpPr/>
            <p:nvPr/>
          </p:nvSpPr>
          <p:spPr>
            <a:xfrm>
              <a:off x="4344022" y="3128294"/>
              <a:ext cx="2720722" cy="297731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400" smtClean="0">
                  <a:solidFill>
                    <a:schemeClr val="tx1"/>
                  </a:solidFill>
                </a:rPr>
                <a:t>       </a:t>
              </a:r>
              <a:r>
                <a:rPr lang="en-US" sz="2000" b="1" smtClean="0">
                  <a:solidFill>
                    <a:schemeClr val="tx1"/>
                  </a:solidFill>
                </a:rPr>
                <a:t>ENOUGH TIME</a:t>
              </a:r>
              <a:r>
                <a:rPr lang="en-US" sz="2000" smtClean="0">
                  <a:solidFill>
                    <a:schemeClr val="tx1"/>
                  </a:solidFill>
                </a:rPr>
                <a:t>* </a:t>
              </a:r>
              <a:r>
                <a:rPr lang="en-US" sz="2000" dirty="0" smtClean="0">
                  <a:solidFill>
                    <a:schemeClr val="tx1"/>
                  </a:solidFill>
                </a:rPr>
                <a:t>to relocate from trip 1 destination to current trip origin before current trip departures ??</a:t>
              </a:r>
            </a:p>
            <a:p>
              <a:r>
                <a:rPr lang="en-US" sz="2000" b="1" dirty="0" smtClean="0">
                  <a:solidFill>
                    <a:schemeClr val="tx1"/>
                  </a:solidFill>
                </a:rPr>
                <a:t>NO: Add one PAV</a:t>
              </a:r>
            </a:p>
            <a:p>
              <a:r>
                <a:rPr lang="en-US" sz="2000" b="1" dirty="0" smtClean="0">
                  <a:solidFill>
                    <a:schemeClr val="tx1"/>
                  </a:solidFill>
                </a:rPr>
                <a:t>YES: Don’t add</a:t>
              </a:r>
            </a:p>
            <a:p>
              <a:r>
                <a:rPr lang="en-U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*</a:t>
              </a:r>
              <a:r>
                <a:rPr lang="en-US" sz="20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</a:t>
              </a:r>
              <a: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T</a:t>
              </a:r>
              <a:r>
                <a:rPr 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ime from Google API, reflects congestion</a:t>
              </a:r>
              <a:endPara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pic>
          <p:nvPicPr>
            <p:cNvPr id="7170" name="Picture 2" descr="elated image"/>
            <p:cNvPicPr>
              <a:picLocks noChangeAspect="1" noChangeArrowheads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21832" y="3256048"/>
              <a:ext cx="706500" cy="3707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744487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39 2.22045E-16 L 0.01276 2.22045E-1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dirty="0" smtClean="0"/>
              <a:t>STEP 1 </a:t>
            </a:r>
            <a:r>
              <a:rPr lang="en-US" sz="3600" dirty="0"/>
              <a:t>Vehicle Reduction </a:t>
            </a:r>
            <a:r>
              <a:rPr lang="en-US" sz="3600" dirty="0" smtClean="0"/>
              <a:t>Potential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solidFill>
                  <a:srgbClr val="8D000C"/>
                </a:solidFill>
              </a:rPr>
              <a:t>A Greedy Algorithm</a:t>
            </a:r>
            <a:endParaRPr lang="en-US" dirty="0">
              <a:solidFill>
                <a:srgbClr val="8D000C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A </a:t>
            </a:r>
            <a:r>
              <a:rPr lang="en-US" sz="2400" b="1" dirty="0" smtClean="0"/>
              <a:t>Greedy Algorithm </a:t>
            </a:r>
            <a:r>
              <a:rPr lang="en-US" sz="2400" dirty="0" smtClean="0"/>
              <a:t>follows </a:t>
            </a:r>
            <a:r>
              <a:rPr lang="en-US" sz="2400" dirty="0"/>
              <a:t>the problem solving heuristic of making the locally optimal choice at each stage with the hope of finding a global optimum.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70861F-C4E5-6A42-9145-5E09253D72FC}" type="slidenum">
              <a:rPr lang="en-US" smtClean="0"/>
              <a:t>12</a:t>
            </a:fld>
            <a:endParaRPr lang="en-US"/>
          </a:p>
        </p:txBody>
      </p:sp>
      <p:pic>
        <p:nvPicPr>
          <p:cNvPr id="3074" name="Picture 2" descr="elated image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11" t="46625" r="72802" b="35889"/>
          <a:stretch/>
        </p:blipFill>
        <p:spPr bwMode="auto">
          <a:xfrm>
            <a:off x="838200" y="3106016"/>
            <a:ext cx="711200" cy="71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elated image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15" t="46466" r="51898" b="36048"/>
          <a:stretch/>
        </p:blipFill>
        <p:spPr bwMode="auto">
          <a:xfrm>
            <a:off x="826324" y="3907303"/>
            <a:ext cx="711200" cy="71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elated image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11" t="72415" r="72802" b="10099"/>
          <a:stretch/>
        </p:blipFill>
        <p:spPr bwMode="auto">
          <a:xfrm>
            <a:off x="838200" y="4708590"/>
            <a:ext cx="711200" cy="71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elated image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89" t="72389" r="51924" b="10125"/>
          <a:stretch/>
        </p:blipFill>
        <p:spPr bwMode="auto">
          <a:xfrm>
            <a:off x="838200" y="5556865"/>
            <a:ext cx="711200" cy="71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9979174" y="6050697"/>
            <a:ext cx="1953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Time of the day</a:t>
            </a:r>
            <a:endParaRPr lang="en-US"/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3424" y="3050250"/>
            <a:ext cx="7372921" cy="4077915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8947503" y="3101339"/>
            <a:ext cx="29145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>
                    <a:lumMod val="65000"/>
                  </a:schemeClr>
                </a:solidFill>
              </a:rPr>
              <a:t>1) Load all the vehicle trips</a:t>
            </a:r>
            <a:endParaRPr lang="en-US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838200" y="2650140"/>
            <a:ext cx="5791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smtClean="0"/>
              <a:t>Example Family </a:t>
            </a:r>
            <a:r>
              <a:rPr lang="en-US" sz="2000" b="1" dirty="0" smtClean="0"/>
              <a:t>owns 3 private conventional cars</a:t>
            </a:r>
            <a:endParaRPr lang="en-US" sz="2000" b="1" dirty="0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1833424" y="6413539"/>
            <a:ext cx="981893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/>
          <p:cNvSpPr/>
          <p:nvPr/>
        </p:nvSpPr>
        <p:spPr>
          <a:xfrm>
            <a:off x="3947056" y="3336924"/>
            <a:ext cx="184465" cy="20902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3583650" y="4169927"/>
            <a:ext cx="194846" cy="23814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3999747" y="4959805"/>
            <a:ext cx="177494" cy="25880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5673814" y="3336924"/>
            <a:ext cx="189104" cy="20902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5050258" y="4149399"/>
            <a:ext cx="221131" cy="25866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6027563" y="4959805"/>
            <a:ext cx="176013" cy="25880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6061916" y="4149399"/>
            <a:ext cx="276131" cy="25866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6788613" y="4149399"/>
            <a:ext cx="276131" cy="25866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/>
          <p:cNvSpPr/>
          <p:nvPr/>
        </p:nvSpPr>
        <p:spPr>
          <a:xfrm>
            <a:off x="7216106" y="3336923"/>
            <a:ext cx="189104" cy="2633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/>
          <p:cNvSpPr/>
          <p:nvPr/>
        </p:nvSpPr>
        <p:spPr>
          <a:xfrm>
            <a:off x="7172994" y="4959805"/>
            <a:ext cx="232216" cy="25880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/>
          <p:cNvSpPr txBox="1"/>
          <p:nvPr/>
        </p:nvSpPr>
        <p:spPr>
          <a:xfrm>
            <a:off x="1833424" y="6050697"/>
            <a:ext cx="1953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1</a:t>
            </a:r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5168059" y="6050697"/>
            <a:ext cx="1953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12</a:t>
            </a:r>
            <a:endParaRPr lang="en-US" dirty="0"/>
          </a:p>
        </p:txBody>
      </p:sp>
      <p:sp>
        <p:nvSpPr>
          <p:cNvPr id="65" name="TextBox 64"/>
          <p:cNvSpPr txBox="1"/>
          <p:nvPr/>
        </p:nvSpPr>
        <p:spPr>
          <a:xfrm>
            <a:off x="3426656" y="6050697"/>
            <a:ext cx="1953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3717535" y="6050697"/>
            <a:ext cx="1953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7</a:t>
            </a:r>
            <a:endParaRPr lang="en-US" dirty="0"/>
          </a:p>
        </p:txBody>
      </p:sp>
      <p:sp>
        <p:nvSpPr>
          <p:cNvPr id="67" name="TextBox 66"/>
          <p:cNvSpPr txBox="1"/>
          <p:nvPr/>
        </p:nvSpPr>
        <p:spPr>
          <a:xfrm>
            <a:off x="3999748" y="6050697"/>
            <a:ext cx="177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8</a:t>
            </a:r>
            <a:endParaRPr lang="en-US" dirty="0"/>
          </a:p>
        </p:txBody>
      </p:sp>
      <p:sp>
        <p:nvSpPr>
          <p:cNvPr id="68" name="TextBox 67"/>
          <p:cNvSpPr txBox="1"/>
          <p:nvPr/>
        </p:nvSpPr>
        <p:spPr>
          <a:xfrm>
            <a:off x="6700572" y="6050697"/>
            <a:ext cx="420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17</a:t>
            </a:r>
            <a:endParaRPr 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7026278" y="6059979"/>
            <a:ext cx="568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18</a:t>
            </a:r>
            <a:endParaRPr lang="en-US" dirty="0"/>
          </a:p>
        </p:txBody>
      </p:sp>
      <p:sp>
        <p:nvSpPr>
          <p:cNvPr id="70" name="TextBox 69"/>
          <p:cNvSpPr txBox="1"/>
          <p:nvPr/>
        </p:nvSpPr>
        <p:spPr>
          <a:xfrm>
            <a:off x="7341748" y="6059979"/>
            <a:ext cx="568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19</a:t>
            </a:r>
            <a:endParaRPr lang="en-US" dirty="0"/>
          </a:p>
        </p:txBody>
      </p:sp>
      <p:sp>
        <p:nvSpPr>
          <p:cNvPr id="71" name="Rectangle 70"/>
          <p:cNvSpPr/>
          <p:nvPr/>
        </p:nvSpPr>
        <p:spPr>
          <a:xfrm>
            <a:off x="7646670" y="3336923"/>
            <a:ext cx="189104" cy="2633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/>
          <p:cNvSpPr/>
          <p:nvPr/>
        </p:nvSpPr>
        <p:spPr>
          <a:xfrm>
            <a:off x="8203157" y="3336923"/>
            <a:ext cx="189104" cy="2633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/>
          <p:cNvSpPr txBox="1"/>
          <p:nvPr/>
        </p:nvSpPr>
        <p:spPr>
          <a:xfrm>
            <a:off x="8947503" y="3538051"/>
            <a:ext cx="291453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2) Scan the trips by time of the day, add one more required vehicle if no existing vehicle can serve the trip</a:t>
            </a:r>
          </a:p>
          <a:p>
            <a:endParaRPr lang="en-US" sz="2000" dirty="0"/>
          </a:p>
        </p:txBody>
      </p:sp>
      <p:sp>
        <p:nvSpPr>
          <p:cNvPr id="12" name="Rectangle 11"/>
          <p:cNvSpPr/>
          <p:nvPr/>
        </p:nvSpPr>
        <p:spPr>
          <a:xfrm>
            <a:off x="1888074" y="3109349"/>
            <a:ext cx="1600972" cy="83300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>
                <a:solidFill>
                  <a:srgbClr val="8D000C"/>
                </a:solidFill>
              </a:rPr>
              <a:t>Required Vehicle = 1</a:t>
            </a:r>
            <a:endParaRPr lang="en-US" sz="2400" dirty="0">
              <a:solidFill>
                <a:srgbClr val="8D000C"/>
              </a:solidFill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3942989" y="3097359"/>
            <a:ext cx="0" cy="3312200"/>
          </a:xfrm>
          <a:prstGeom prst="line">
            <a:avLst/>
          </a:prstGeom>
          <a:ln w="28575">
            <a:solidFill>
              <a:srgbClr val="8D000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 34"/>
          <p:cNvGrpSpPr/>
          <p:nvPr/>
        </p:nvGrpSpPr>
        <p:grpSpPr>
          <a:xfrm>
            <a:off x="1888074" y="4082080"/>
            <a:ext cx="1600972" cy="1502901"/>
            <a:chOff x="1888074" y="4082080"/>
            <a:chExt cx="1600972" cy="1502901"/>
          </a:xfrm>
        </p:grpSpPr>
        <p:sp>
          <p:nvSpPr>
            <p:cNvPr id="60" name="Rectangle 59"/>
            <p:cNvSpPr/>
            <p:nvPr/>
          </p:nvSpPr>
          <p:spPr>
            <a:xfrm>
              <a:off x="1888074" y="4082080"/>
              <a:ext cx="1600972" cy="150290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 smtClean="0">
                  <a:solidFill>
                    <a:srgbClr val="8D000C"/>
                  </a:solidFill>
                </a:rPr>
                <a:t>PAV Inventory</a:t>
              </a:r>
            </a:p>
            <a:p>
              <a:endParaRPr lang="en-US" dirty="0" smtClean="0">
                <a:solidFill>
                  <a:srgbClr val="8D000C"/>
                </a:solidFill>
              </a:endParaRPr>
            </a:p>
            <a:p>
              <a:endParaRPr lang="en-US" dirty="0" smtClean="0">
                <a:solidFill>
                  <a:srgbClr val="8D000C"/>
                </a:solidFill>
              </a:endParaRPr>
            </a:p>
            <a:p>
              <a:endParaRPr lang="en-US" dirty="0" smtClean="0">
                <a:solidFill>
                  <a:srgbClr val="8D000C"/>
                </a:solidFill>
              </a:endParaRPr>
            </a:p>
            <a:p>
              <a:endParaRPr lang="en-US" dirty="0" smtClean="0">
                <a:solidFill>
                  <a:srgbClr val="8D000C"/>
                </a:solidFill>
              </a:endParaRPr>
            </a:p>
          </p:txBody>
        </p:sp>
        <p:pic>
          <p:nvPicPr>
            <p:cNvPr id="74" name="Picture 73"/>
            <p:cNvPicPr>
              <a:picLocks noChangeAspect="1"/>
            </p:cNvPicPr>
            <p:nvPr/>
          </p:nvPicPr>
          <p:blipFill>
            <a:blip r:embed="rId5">
              <a:alphaModFix amt="70000"/>
            </a:blip>
            <a:stretch>
              <a:fillRect/>
            </a:stretch>
          </p:blipFill>
          <p:spPr>
            <a:xfrm flipH="1">
              <a:off x="1948753" y="4387447"/>
              <a:ext cx="379298" cy="377143"/>
            </a:xfrm>
            <a:prstGeom prst="rect">
              <a:avLst/>
            </a:prstGeom>
          </p:spPr>
        </p:pic>
        <p:sp>
          <p:nvSpPr>
            <p:cNvPr id="34" name="TextBox 33"/>
            <p:cNvSpPr txBox="1"/>
            <p:nvPr/>
          </p:nvSpPr>
          <p:spPr>
            <a:xfrm>
              <a:off x="2314859" y="4365932"/>
              <a:ext cx="1163887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Busy</a:t>
              </a:r>
              <a:r>
                <a:rPr lang="en-US" sz="1400" dirty="0" smtClean="0"/>
                <a:t> = True Until Arrival Time</a:t>
              </a:r>
            </a:p>
            <a:p>
              <a:r>
                <a:rPr lang="en-US" sz="1400" b="1" dirty="0" smtClean="0"/>
                <a:t>Location</a:t>
              </a:r>
              <a:r>
                <a:rPr lang="en-US" sz="1400" dirty="0" smtClean="0"/>
                <a:t> = Trip 1 </a:t>
              </a:r>
              <a:r>
                <a:rPr lang="en-US" sz="1400" dirty="0" err="1" smtClean="0"/>
                <a:t>Dest</a:t>
              </a:r>
              <a:r>
                <a:rPr lang="en-US" sz="1400" dirty="0" smtClean="0"/>
                <a:t>.</a:t>
              </a:r>
              <a:endParaRPr lang="en-US" sz="1400" dirty="0"/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1888074" y="4082079"/>
            <a:ext cx="1600972" cy="1502901"/>
            <a:chOff x="1888074" y="4082080"/>
            <a:chExt cx="1600972" cy="1502901"/>
          </a:xfrm>
        </p:grpSpPr>
        <p:sp>
          <p:nvSpPr>
            <p:cNvPr id="54" name="Rectangle 53"/>
            <p:cNvSpPr/>
            <p:nvPr/>
          </p:nvSpPr>
          <p:spPr>
            <a:xfrm>
              <a:off x="1888074" y="4082080"/>
              <a:ext cx="1600972" cy="150290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 smtClean="0">
                  <a:solidFill>
                    <a:srgbClr val="8D000C"/>
                  </a:solidFill>
                </a:rPr>
                <a:t>PAV Inventory</a:t>
              </a:r>
            </a:p>
            <a:p>
              <a:endParaRPr lang="en-US" dirty="0" smtClean="0">
                <a:solidFill>
                  <a:srgbClr val="8D000C"/>
                </a:solidFill>
              </a:endParaRPr>
            </a:p>
            <a:p>
              <a:endParaRPr lang="en-US" dirty="0" smtClean="0">
                <a:solidFill>
                  <a:srgbClr val="8D000C"/>
                </a:solidFill>
              </a:endParaRPr>
            </a:p>
            <a:p>
              <a:endParaRPr lang="en-US" dirty="0" smtClean="0">
                <a:solidFill>
                  <a:srgbClr val="8D000C"/>
                </a:solidFill>
              </a:endParaRPr>
            </a:p>
            <a:p>
              <a:endParaRPr lang="en-US" dirty="0" smtClean="0">
                <a:solidFill>
                  <a:srgbClr val="8D000C"/>
                </a:solidFill>
              </a:endParaRPr>
            </a:p>
          </p:txBody>
        </p:sp>
        <p:pic>
          <p:nvPicPr>
            <p:cNvPr id="75" name="Picture 74"/>
            <p:cNvPicPr>
              <a:picLocks noChangeAspect="1"/>
            </p:cNvPicPr>
            <p:nvPr/>
          </p:nvPicPr>
          <p:blipFill>
            <a:blip r:embed="rId5">
              <a:alphaModFix amt="70000"/>
            </a:blip>
            <a:stretch>
              <a:fillRect/>
            </a:stretch>
          </p:blipFill>
          <p:spPr>
            <a:xfrm flipH="1">
              <a:off x="1948753" y="4387447"/>
              <a:ext cx="379298" cy="377143"/>
            </a:xfrm>
            <a:prstGeom prst="rect">
              <a:avLst/>
            </a:prstGeom>
          </p:spPr>
        </p:pic>
        <p:sp>
          <p:nvSpPr>
            <p:cNvPr id="76" name="TextBox 75"/>
            <p:cNvSpPr txBox="1"/>
            <p:nvPr/>
          </p:nvSpPr>
          <p:spPr>
            <a:xfrm>
              <a:off x="2314859" y="4365932"/>
              <a:ext cx="1163887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Busy</a:t>
              </a:r>
              <a:r>
                <a:rPr lang="en-US" sz="1400" dirty="0" smtClean="0"/>
                <a:t> = </a:t>
              </a:r>
              <a:r>
                <a:rPr lang="en-US" sz="1400" dirty="0"/>
                <a:t>True Until Arrival Time</a:t>
              </a:r>
            </a:p>
            <a:p>
              <a:r>
                <a:rPr lang="en-US" sz="1400" b="1" dirty="0" smtClean="0"/>
                <a:t>Location</a:t>
              </a:r>
              <a:r>
                <a:rPr lang="en-US" sz="1400" dirty="0" smtClean="0"/>
                <a:t> = Trip 2 </a:t>
              </a:r>
              <a:r>
                <a:rPr lang="en-US" sz="1400" dirty="0" err="1" smtClean="0"/>
                <a:t>Dest</a:t>
              </a:r>
              <a:r>
                <a:rPr lang="en-US" sz="1400" dirty="0" smtClean="0"/>
                <a:t>.</a:t>
              </a:r>
              <a:endParaRPr 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017490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dirty="0" smtClean="0"/>
              <a:t>STEP 1 </a:t>
            </a:r>
            <a:r>
              <a:rPr lang="en-US" sz="3600" dirty="0"/>
              <a:t>Vehicle Reduction </a:t>
            </a:r>
            <a:r>
              <a:rPr lang="en-US" sz="3600" dirty="0" smtClean="0"/>
              <a:t>Potential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solidFill>
                  <a:srgbClr val="8D000C"/>
                </a:solidFill>
              </a:rPr>
              <a:t>A Greedy Algorithm</a:t>
            </a:r>
            <a:endParaRPr lang="en-US" dirty="0">
              <a:solidFill>
                <a:srgbClr val="8D000C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A </a:t>
            </a:r>
            <a:r>
              <a:rPr lang="en-US" sz="2400" b="1" dirty="0" smtClean="0"/>
              <a:t>Greedy Algorithm </a:t>
            </a:r>
            <a:r>
              <a:rPr lang="en-US" sz="2400" dirty="0" smtClean="0"/>
              <a:t>follows </a:t>
            </a:r>
            <a:r>
              <a:rPr lang="en-US" sz="2400" dirty="0"/>
              <a:t>the problem solving heuristic of making the locally optimal choice at each stage with the hope of finding a global optimum.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70861F-C4E5-6A42-9145-5E09253D72FC}" type="slidenum">
              <a:rPr lang="en-US" smtClean="0"/>
              <a:t>13</a:t>
            </a:fld>
            <a:endParaRPr lang="en-US"/>
          </a:p>
        </p:txBody>
      </p:sp>
      <p:pic>
        <p:nvPicPr>
          <p:cNvPr id="3074" name="Picture 2" descr="elated image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11" t="46625" r="72802" b="35889"/>
          <a:stretch/>
        </p:blipFill>
        <p:spPr bwMode="auto">
          <a:xfrm>
            <a:off x="838200" y="3106016"/>
            <a:ext cx="711200" cy="71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elated image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15" t="46466" r="51898" b="36048"/>
          <a:stretch/>
        </p:blipFill>
        <p:spPr bwMode="auto">
          <a:xfrm>
            <a:off x="826324" y="3907303"/>
            <a:ext cx="711200" cy="71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elated image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11" t="72415" r="72802" b="10099"/>
          <a:stretch/>
        </p:blipFill>
        <p:spPr bwMode="auto">
          <a:xfrm>
            <a:off x="838200" y="4708590"/>
            <a:ext cx="711200" cy="71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elated image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89" t="72389" r="51924" b="10125"/>
          <a:stretch/>
        </p:blipFill>
        <p:spPr bwMode="auto">
          <a:xfrm>
            <a:off x="838200" y="5556865"/>
            <a:ext cx="711200" cy="71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9979174" y="6050697"/>
            <a:ext cx="1953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Time of the day</a:t>
            </a:r>
            <a:endParaRPr lang="en-US"/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3424" y="3050250"/>
            <a:ext cx="7372921" cy="4077915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8947503" y="3101339"/>
            <a:ext cx="29145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>
                    <a:lumMod val="65000"/>
                  </a:schemeClr>
                </a:solidFill>
              </a:rPr>
              <a:t>1) Load all the vehicle trips</a:t>
            </a:r>
            <a:endParaRPr lang="en-US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838200" y="2650140"/>
            <a:ext cx="5791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smtClean="0"/>
              <a:t>Example Family </a:t>
            </a:r>
            <a:r>
              <a:rPr lang="en-US" sz="2000" b="1" dirty="0" smtClean="0"/>
              <a:t>owns 3 private conventional cars</a:t>
            </a:r>
            <a:endParaRPr lang="en-US" sz="2000" b="1" dirty="0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1833424" y="6413539"/>
            <a:ext cx="981893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/>
          <p:cNvSpPr/>
          <p:nvPr/>
        </p:nvSpPr>
        <p:spPr>
          <a:xfrm>
            <a:off x="3947056" y="3336924"/>
            <a:ext cx="184465" cy="20902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3583650" y="4169927"/>
            <a:ext cx="194846" cy="23814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3999747" y="4959805"/>
            <a:ext cx="177494" cy="25880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5673814" y="3336924"/>
            <a:ext cx="189104" cy="20902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5050258" y="4149399"/>
            <a:ext cx="221131" cy="25866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6027563" y="4959805"/>
            <a:ext cx="176013" cy="25880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6061916" y="4149399"/>
            <a:ext cx="276131" cy="25866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6788613" y="4149399"/>
            <a:ext cx="276131" cy="25866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/>
          <p:cNvSpPr/>
          <p:nvPr/>
        </p:nvSpPr>
        <p:spPr>
          <a:xfrm>
            <a:off x="7216106" y="3336923"/>
            <a:ext cx="189104" cy="2633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/>
          <p:cNvSpPr/>
          <p:nvPr/>
        </p:nvSpPr>
        <p:spPr>
          <a:xfrm>
            <a:off x="7172994" y="4959805"/>
            <a:ext cx="232216" cy="25880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/>
          <p:cNvSpPr txBox="1"/>
          <p:nvPr/>
        </p:nvSpPr>
        <p:spPr>
          <a:xfrm>
            <a:off x="1833424" y="6050697"/>
            <a:ext cx="1953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1</a:t>
            </a:r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5168059" y="6050697"/>
            <a:ext cx="1953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12</a:t>
            </a:r>
            <a:endParaRPr lang="en-US" dirty="0"/>
          </a:p>
        </p:txBody>
      </p:sp>
      <p:sp>
        <p:nvSpPr>
          <p:cNvPr id="65" name="TextBox 64"/>
          <p:cNvSpPr txBox="1"/>
          <p:nvPr/>
        </p:nvSpPr>
        <p:spPr>
          <a:xfrm>
            <a:off x="3426656" y="6050697"/>
            <a:ext cx="1953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3717535" y="6050697"/>
            <a:ext cx="1953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7</a:t>
            </a:r>
            <a:endParaRPr lang="en-US" dirty="0"/>
          </a:p>
        </p:txBody>
      </p:sp>
      <p:sp>
        <p:nvSpPr>
          <p:cNvPr id="67" name="TextBox 66"/>
          <p:cNvSpPr txBox="1"/>
          <p:nvPr/>
        </p:nvSpPr>
        <p:spPr>
          <a:xfrm>
            <a:off x="3999748" y="6050697"/>
            <a:ext cx="177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8</a:t>
            </a:r>
            <a:endParaRPr lang="en-US" dirty="0"/>
          </a:p>
        </p:txBody>
      </p:sp>
      <p:sp>
        <p:nvSpPr>
          <p:cNvPr id="68" name="TextBox 67"/>
          <p:cNvSpPr txBox="1"/>
          <p:nvPr/>
        </p:nvSpPr>
        <p:spPr>
          <a:xfrm>
            <a:off x="6700572" y="6050697"/>
            <a:ext cx="420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17</a:t>
            </a:r>
            <a:endParaRPr 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7026278" y="6059979"/>
            <a:ext cx="568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18</a:t>
            </a:r>
            <a:endParaRPr lang="en-US" dirty="0"/>
          </a:p>
        </p:txBody>
      </p:sp>
      <p:sp>
        <p:nvSpPr>
          <p:cNvPr id="70" name="TextBox 69"/>
          <p:cNvSpPr txBox="1"/>
          <p:nvPr/>
        </p:nvSpPr>
        <p:spPr>
          <a:xfrm>
            <a:off x="7341748" y="6059979"/>
            <a:ext cx="568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19</a:t>
            </a:r>
            <a:endParaRPr lang="en-US" dirty="0"/>
          </a:p>
        </p:txBody>
      </p:sp>
      <p:sp>
        <p:nvSpPr>
          <p:cNvPr id="71" name="Rectangle 70"/>
          <p:cNvSpPr/>
          <p:nvPr/>
        </p:nvSpPr>
        <p:spPr>
          <a:xfrm>
            <a:off x="7646670" y="3336923"/>
            <a:ext cx="189104" cy="2633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/>
          <p:cNvSpPr/>
          <p:nvPr/>
        </p:nvSpPr>
        <p:spPr>
          <a:xfrm>
            <a:off x="8203157" y="3336923"/>
            <a:ext cx="189104" cy="2633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/>
          <p:cNvSpPr txBox="1"/>
          <p:nvPr/>
        </p:nvSpPr>
        <p:spPr>
          <a:xfrm>
            <a:off x="8947503" y="3538051"/>
            <a:ext cx="291453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2) Scan the trips by time of the day, add one more required vehicle if no existing vehicle can serve the trip</a:t>
            </a:r>
          </a:p>
          <a:p>
            <a:endParaRPr lang="en-US" sz="2000" dirty="0"/>
          </a:p>
        </p:txBody>
      </p:sp>
      <p:sp>
        <p:nvSpPr>
          <p:cNvPr id="12" name="Rectangle 11"/>
          <p:cNvSpPr/>
          <p:nvPr/>
        </p:nvSpPr>
        <p:spPr>
          <a:xfrm>
            <a:off x="1888074" y="3109349"/>
            <a:ext cx="1600972" cy="83300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>
                <a:solidFill>
                  <a:srgbClr val="8D000C"/>
                </a:solidFill>
              </a:rPr>
              <a:t>Required Vehicle = 1</a:t>
            </a:r>
            <a:endParaRPr lang="en-US" sz="2400" dirty="0">
              <a:solidFill>
                <a:srgbClr val="8D000C"/>
              </a:solidFill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3993093" y="3097359"/>
            <a:ext cx="0" cy="3312200"/>
          </a:xfrm>
          <a:prstGeom prst="line">
            <a:avLst/>
          </a:prstGeom>
          <a:ln w="28575">
            <a:solidFill>
              <a:srgbClr val="8D000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 34"/>
          <p:cNvGrpSpPr/>
          <p:nvPr/>
        </p:nvGrpSpPr>
        <p:grpSpPr>
          <a:xfrm>
            <a:off x="1888074" y="4082080"/>
            <a:ext cx="1600972" cy="1502901"/>
            <a:chOff x="1888074" y="4082080"/>
            <a:chExt cx="1600972" cy="1502901"/>
          </a:xfrm>
        </p:grpSpPr>
        <p:sp>
          <p:nvSpPr>
            <p:cNvPr id="60" name="Rectangle 59"/>
            <p:cNvSpPr/>
            <p:nvPr/>
          </p:nvSpPr>
          <p:spPr>
            <a:xfrm>
              <a:off x="1888074" y="4082080"/>
              <a:ext cx="1600972" cy="150290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 smtClean="0">
                  <a:solidFill>
                    <a:srgbClr val="8D000C"/>
                  </a:solidFill>
                </a:rPr>
                <a:t>PAV Inventory</a:t>
              </a:r>
            </a:p>
            <a:p>
              <a:endParaRPr lang="en-US" dirty="0" smtClean="0">
                <a:solidFill>
                  <a:srgbClr val="8D000C"/>
                </a:solidFill>
              </a:endParaRPr>
            </a:p>
            <a:p>
              <a:endParaRPr lang="en-US" dirty="0" smtClean="0">
                <a:solidFill>
                  <a:srgbClr val="8D000C"/>
                </a:solidFill>
              </a:endParaRPr>
            </a:p>
            <a:p>
              <a:endParaRPr lang="en-US" dirty="0" smtClean="0">
                <a:solidFill>
                  <a:srgbClr val="8D000C"/>
                </a:solidFill>
              </a:endParaRPr>
            </a:p>
            <a:p>
              <a:endParaRPr lang="en-US" dirty="0" smtClean="0">
                <a:solidFill>
                  <a:srgbClr val="8D000C"/>
                </a:solidFill>
              </a:endParaRPr>
            </a:p>
          </p:txBody>
        </p:sp>
        <p:pic>
          <p:nvPicPr>
            <p:cNvPr id="74" name="Picture 73"/>
            <p:cNvPicPr>
              <a:picLocks noChangeAspect="1"/>
            </p:cNvPicPr>
            <p:nvPr/>
          </p:nvPicPr>
          <p:blipFill>
            <a:blip r:embed="rId5">
              <a:alphaModFix amt="70000"/>
            </a:blip>
            <a:stretch>
              <a:fillRect/>
            </a:stretch>
          </p:blipFill>
          <p:spPr>
            <a:xfrm flipH="1">
              <a:off x="1948753" y="4387447"/>
              <a:ext cx="379298" cy="377143"/>
            </a:xfrm>
            <a:prstGeom prst="rect">
              <a:avLst/>
            </a:prstGeom>
          </p:spPr>
        </p:pic>
        <p:sp>
          <p:nvSpPr>
            <p:cNvPr id="34" name="TextBox 33"/>
            <p:cNvSpPr txBox="1"/>
            <p:nvPr/>
          </p:nvSpPr>
          <p:spPr>
            <a:xfrm>
              <a:off x="2314859" y="4365932"/>
              <a:ext cx="1163887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Busy</a:t>
              </a:r>
              <a:r>
                <a:rPr lang="en-US" sz="1400" dirty="0" smtClean="0"/>
                <a:t> = True Until Arrival Time</a:t>
              </a:r>
            </a:p>
            <a:p>
              <a:r>
                <a:rPr lang="en-US" sz="1400" b="1" dirty="0" smtClean="0"/>
                <a:t>Location</a:t>
              </a:r>
              <a:r>
                <a:rPr lang="en-US" sz="1400" dirty="0" smtClean="0"/>
                <a:t> = Trip 1 </a:t>
              </a:r>
              <a:r>
                <a:rPr lang="en-US" sz="1400" dirty="0" err="1" smtClean="0"/>
                <a:t>Dest</a:t>
              </a:r>
              <a:r>
                <a:rPr lang="en-US" sz="1400" dirty="0" smtClean="0"/>
                <a:t>.</a:t>
              </a:r>
              <a:endParaRPr lang="en-US" sz="1400" dirty="0"/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1888074" y="4082079"/>
            <a:ext cx="1600972" cy="1502901"/>
            <a:chOff x="1888074" y="4082080"/>
            <a:chExt cx="1600972" cy="1502901"/>
          </a:xfrm>
        </p:grpSpPr>
        <p:sp>
          <p:nvSpPr>
            <p:cNvPr id="54" name="Rectangle 53"/>
            <p:cNvSpPr/>
            <p:nvPr/>
          </p:nvSpPr>
          <p:spPr>
            <a:xfrm>
              <a:off x="1888074" y="4082080"/>
              <a:ext cx="1600972" cy="150290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 smtClean="0">
                  <a:solidFill>
                    <a:srgbClr val="8D000C"/>
                  </a:solidFill>
                </a:rPr>
                <a:t>PAV Inventory</a:t>
              </a:r>
            </a:p>
            <a:p>
              <a:endParaRPr lang="en-US" dirty="0" smtClean="0">
                <a:solidFill>
                  <a:srgbClr val="8D000C"/>
                </a:solidFill>
              </a:endParaRPr>
            </a:p>
            <a:p>
              <a:endParaRPr lang="en-US" dirty="0" smtClean="0">
                <a:solidFill>
                  <a:srgbClr val="8D000C"/>
                </a:solidFill>
              </a:endParaRPr>
            </a:p>
            <a:p>
              <a:endParaRPr lang="en-US" dirty="0" smtClean="0">
                <a:solidFill>
                  <a:srgbClr val="8D000C"/>
                </a:solidFill>
              </a:endParaRPr>
            </a:p>
            <a:p>
              <a:endParaRPr lang="en-US" dirty="0" smtClean="0">
                <a:solidFill>
                  <a:srgbClr val="8D000C"/>
                </a:solidFill>
              </a:endParaRPr>
            </a:p>
          </p:txBody>
        </p:sp>
        <p:pic>
          <p:nvPicPr>
            <p:cNvPr id="75" name="Picture 74"/>
            <p:cNvPicPr>
              <a:picLocks noChangeAspect="1"/>
            </p:cNvPicPr>
            <p:nvPr/>
          </p:nvPicPr>
          <p:blipFill>
            <a:blip r:embed="rId5">
              <a:alphaModFix amt="70000"/>
            </a:blip>
            <a:stretch>
              <a:fillRect/>
            </a:stretch>
          </p:blipFill>
          <p:spPr>
            <a:xfrm flipH="1">
              <a:off x="1948753" y="4387447"/>
              <a:ext cx="379298" cy="377143"/>
            </a:xfrm>
            <a:prstGeom prst="rect">
              <a:avLst/>
            </a:prstGeom>
          </p:spPr>
        </p:pic>
        <p:sp>
          <p:nvSpPr>
            <p:cNvPr id="76" name="TextBox 75"/>
            <p:cNvSpPr txBox="1"/>
            <p:nvPr/>
          </p:nvSpPr>
          <p:spPr>
            <a:xfrm>
              <a:off x="2314859" y="4365932"/>
              <a:ext cx="1163887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Busy</a:t>
              </a:r>
              <a:r>
                <a:rPr lang="en-US" sz="1400" dirty="0" smtClean="0"/>
                <a:t> = </a:t>
              </a:r>
              <a:r>
                <a:rPr lang="en-US" sz="1400" dirty="0"/>
                <a:t>True Until Arrival Time</a:t>
              </a:r>
            </a:p>
            <a:p>
              <a:r>
                <a:rPr lang="en-US" sz="1400" b="1" dirty="0" smtClean="0"/>
                <a:t>Location</a:t>
              </a:r>
              <a:r>
                <a:rPr lang="en-US" sz="1400" dirty="0" smtClean="0"/>
                <a:t> = Trip 2 </a:t>
              </a:r>
              <a:r>
                <a:rPr lang="en-US" sz="1400" dirty="0" err="1" smtClean="0"/>
                <a:t>Dest</a:t>
              </a:r>
              <a:r>
                <a:rPr lang="en-US" sz="1400" dirty="0" smtClean="0"/>
                <a:t>.</a:t>
              </a:r>
              <a:endParaRPr 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960043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dirty="0" smtClean="0"/>
              <a:t>STEP 1 </a:t>
            </a:r>
            <a:r>
              <a:rPr lang="en-US" sz="3600" dirty="0"/>
              <a:t>Vehicle Reduction </a:t>
            </a:r>
            <a:r>
              <a:rPr lang="en-US" sz="3600" dirty="0" smtClean="0"/>
              <a:t>Potential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solidFill>
                  <a:srgbClr val="8D000C"/>
                </a:solidFill>
              </a:rPr>
              <a:t>A Greedy Algorithm</a:t>
            </a:r>
            <a:endParaRPr lang="en-US" dirty="0">
              <a:solidFill>
                <a:srgbClr val="8D000C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A </a:t>
            </a:r>
            <a:r>
              <a:rPr lang="en-US" sz="2400" b="1" dirty="0" smtClean="0"/>
              <a:t>Greedy Algorithm </a:t>
            </a:r>
            <a:r>
              <a:rPr lang="en-US" sz="2400" dirty="0" smtClean="0"/>
              <a:t>follows </a:t>
            </a:r>
            <a:r>
              <a:rPr lang="en-US" sz="2400" dirty="0"/>
              <a:t>the problem solving heuristic of making the locally optimal choice at each stage with the hope of finding a global optimum.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70861F-C4E5-6A42-9145-5E09253D72FC}" type="slidenum">
              <a:rPr lang="en-US" smtClean="0"/>
              <a:t>14</a:t>
            </a:fld>
            <a:endParaRPr lang="en-US"/>
          </a:p>
        </p:txBody>
      </p:sp>
      <p:pic>
        <p:nvPicPr>
          <p:cNvPr id="3074" name="Picture 2" descr="elated image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11" t="46625" r="72802" b="35889"/>
          <a:stretch/>
        </p:blipFill>
        <p:spPr bwMode="auto">
          <a:xfrm>
            <a:off x="838200" y="3106016"/>
            <a:ext cx="711200" cy="71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elated image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15" t="46466" r="51898" b="36048"/>
          <a:stretch/>
        </p:blipFill>
        <p:spPr bwMode="auto">
          <a:xfrm>
            <a:off x="826324" y="3907303"/>
            <a:ext cx="711200" cy="71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elated image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11" t="72415" r="72802" b="10099"/>
          <a:stretch/>
        </p:blipFill>
        <p:spPr bwMode="auto">
          <a:xfrm>
            <a:off x="838200" y="4708590"/>
            <a:ext cx="711200" cy="71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elated image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89" t="72389" r="51924" b="10125"/>
          <a:stretch/>
        </p:blipFill>
        <p:spPr bwMode="auto">
          <a:xfrm>
            <a:off x="838200" y="5556865"/>
            <a:ext cx="711200" cy="71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9979174" y="6050697"/>
            <a:ext cx="1953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Time of the day</a:t>
            </a:r>
            <a:endParaRPr lang="en-US"/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3424" y="3050250"/>
            <a:ext cx="7372921" cy="4077915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8947503" y="3101339"/>
            <a:ext cx="29145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>
                    <a:lumMod val="65000"/>
                  </a:schemeClr>
                </a:solidFill>
              </a:rPr>
              <a:t>1) Load all the vehicle trips</a:t>
            </a:r>
            <a:endParaRPr lang="en-US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838200" y="2650140"/>
            <a:ext cx="5791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smtClean="0"/>
              <a:t>Example Family </a:t>
            </a:r>
            <a:r>
              <a:rPr lang="en-US" sz="2000" b="1" dirty="0" smtClean="0"/>
              <a:t>owns 3 private conventional cars</a:t>
            </a:r>
            <a:endParaRPr lang="en-US" sz="2000" b="1" dirty="0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1833424" y="6413539"/>
            <a:ext cx="981893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/>
          <p:cNvSpPr/>
          <p:nvPr/>
        </p:nvSpPr>
        <p:spPr>
          <a:xfrm>
            <a:off x="3947056" y="3336924"/>
            <a:ext cx="184465" cy="20902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3583650" y="4169927"/>
            <a:ext cx="194846" cy="23814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3999747" y="4959805"/>
            <a:ext cx="177494" cy="25880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5673814" y="3336924"/>
            <a:ext cx="189104" cy="20902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5050258" y="4149399"/>
            <a:ext cx="221131" cy="25866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6027563" y="4959805"/>
            <a:ext cx="176013" cy="25880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6061916" y="4149399"/>
            <a:ext cx="276131" cy="25866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6788613" y="4149399"/>
            <a:ext cx="276131" cy="25866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/>
          <p:cNvSpPr/>
          <p:nvPr/>
        </p:nvSpPr>
        <p:spPr>
          <a:xfrm>
            <a:off x="7216106" y="3336923"/>
            <a:ext cx="189104" cy="2633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/>
          <p:cNvSpPr/>
          <p:nvPr/>
        </p:nvSpPr>
        <p:spPr>
          <a:xfrm>
            <a:off x="7172994" y="4959805"/>
            <a:ext cx="232216" cy="25880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/>
          <p:cNvSpPr txBox="1"/>
          <p:nvPr/>
        </p:nvSpPr>
        <p:spPr>
          <a:xfrm>
            <a:off x="1833424" y="6050697"/>
            <a:ext cx="1953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1</a:t>
            </a:r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5168059" y="6050697"/>
            <a:ext cx="1953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12</a:t>
            </a:r>
            <a:endParaRPr lang="en-US" dirty="0"/>
          </a:p>
        </p:txBody>
      </p:sp>
      <p:sp>
        <p:nvSpPr>
          <p:cNvPr id="65" name="TextBox 64"/>
          <p:cNvSpPr txBox="1"/>
          <p:nvPr/>
        </p:nvSpPr>
        <p:spPr>
          <a:xfrm>
            <a:off x="3426656" y="6050697"/>
            <a:ext cx="1953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3717535" y="6050697"/>
            <a:ext cx="1953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7</a:t>
            </a:r>
            <a:endParaRPr lang="en-US" dirty="0"/>
          </a:p>
        </p:txBody>
      </p:sp>
      <p:sp>
        <p:nvSpPr>
          <p:cNvPr id="67" name="TextBox 66"/>
          <p:cNvSpPr txBox="1"/>
          <p:nvPr/>
        </p:nvSpPr>
        <p:spPr>
          <a:xfrm>
            <a:off x="3999748" y="6050697"/>
            <a:ext cx="177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8</a:t>
            </a:r>
            <a:endParaRPr lang="en-US" dirty="0"/>
          </a:p>
        </p:txBody>
      </p:sp>
      <p:sp>
        <p:nvSpPr>
          <p:cNvPr id="68" name="TextBox 67"/>
          <p:cNvSpPr txBox="1"/>
          <p:nvPr/>
        </p:nvSpPr>
        <p:spPr>
          <a:xfrm>
            <a:off x="6700572" y="6050697"/>
            <a:ext cx="420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17</a:t>
            </a:r>
            <a:endParaRPr 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7026278" y="6059979"/>
            <a:ext cx="568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18</a:t>
            </a:r>
            <a:endParaRPr lang="en-US" dirty="0"/>
          </a:p>
        </p:txBody>
      </p:sp>
      <p:sp>
        <p:nvSpPr>
          <p:cNvPr id="70" name="TextBox 69"/>
          <p:cNvSpPr txBox="1"/>
          <p:nvPr/>
        </p:nvSpPr>
        <p:spPr>
          <a:xfrm>
            <a:off x="7341748" y="6059979"/>
            <a:ext cx="568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19</a:t>
            </a:r>
            <a:endParaRPr lang="en-US" dirty="0"/>
          </a:p>
        </p:txBody>
      </p:sp>
      <p:sp>
        <p:nvSpPr>
          <p:cNvPr id="71" name="Rectangle 70"/>
          <p:cNvSpPr/>
          <p:nvPr/>
        </p:nvSpPr>
        <p:spPr>
          <a:xfrm>
            <a:off x="7646670" y="3336923"/>
            <a:ext cx="189104" cy="2633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/>
          <p:cNvSpPr/>
          <p:nvPr/>
        </p:nvSpPr>
        <p:spPr>
          <a:xfrm>
            <a:off x="8203157" y="3336923"/>
            <a:ext cx="189104" cy="2633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/>
          <p:cNvSpPr txBox="1"/>
          <p:nvPr/>
        </p:nvSpPr>
        <p:spPr>
          <a:xfrm>
            <a:off x="8947503" y="3538051"/>
            <a:ext cx="291453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2) Scan the trips by time of the day, add one more required vehicle if no existing vehicle can serve the trip</a:t>
            </a:r>
          </a:p>
          <a:p>
            <a:endParaRPr lang="en-US" sz="2000" dirty="0"/>
          </a:p>
        </p:txBody>
      </p:sp>
      <p:sp>
        <p:nvSpPr>
          <p:cNvPr id="12" name="Rectangle 11"/>
          <p:cNvSpPr/>
          <p:nvPr/>
        </p:nvSpPr>
        <p:spPr>
          <a:xfrm>
            <a:off x="1888074" y="3109349"/>
            <a:ext cx="1600972" cy="83300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>
                <a:solidFill>
                  <a:srgbClr val="8D000C"/>
                </a:solidFill>
              </a:rPr>
              <a:t>Required Vehicle = 2</a:t>
            </a:r>
            <a:endParaRPr lang="en-US" sz="2400" dirty="0">
              <a:solidFill>
                <a:srgbClr val="8D000C"/>
              </a:solidFill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3993093" y="3097359"/>
            <a:ext cx="0" cy="3312200"/>
          </a:xfrm>
          <a:prstGeom prst="line">
            <a:avLst/>
          </a:prstGeom>
          <a:ln w="28575">
            <a:solidFill>
              <a:srgbClr val="8D000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 34"/>
          <p:cNvGrpSpPr/>
          <p:nvPr/>
        </p:nvGrpSpPr>
        <p:grpSpPr>
          <a:xfrm>
            <a:off x="1888074" y="4082080"/>
            <a:ext cx="1600972" cy="1502901"/>
            <a:chOff x="1888074" y="4082080"/>
            <a:chExt cx="1600972" cy="1502901"/>
          </a:xfrm>
        </p:grpSpPr>
        <p:sp>
          <p:nvSpPr>
            <p:cNvPr id="60" name="Rectangle 59"/>
            <p:cNvSpPr/>
            <p:nvPr/>
          </p:nvSpPr>
          <p:spPr>
            <a:xfrm>
              <a:off x="1888074" y="4082080"/>
              <a:ext cx="1600972" cy="150290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 smtClean="0">
                  <a:solidFill>
                    <a:srgbClr val="8D000C"/>
                  </a:solidFill>
                </a:rPr>
                <a:t>PAV Inventory</a:t>
              </a:r>
            </a:p>
            <a:p>
              <a:endParaRPr lang="en-US" dirty="0" smtClean="0">
                <a:solidFill>
                  <a:srgbClr val="8D000C"/>
                </a:solidFill>
              </a:endParaRPr>
            </a:p>
            <a:p>
              <a:endParaRPr lang="en-US" dirty="0" smtClean="0">
                <a:solidFill>
                  <a:srgbClr val="8D000C"/>
                </a:solidFill>
              </a:endParaRPr>
            </a:p>
            <a:p>
              <a:endParaRPr lang="en-US" dirty="0" smtClean="0">
                <a:solidFill>
                  <a:srgbClr val="8D000C"/>
                </a:solidFill>
              </a:endParaRPr>
            </a:p>
            <a:p>
              <a:endParaRPr lang="en-US" dirty="0" smtClean="0">
                <a:solidFill>
                  <a:srgbClr val="8D000C"/>
                </a:solidFill>
              </a:endParaRPr>
            </a:p>
          </p:txBody>
        </p:sp>
        <p:pic>
          <p:nvPicPr>
            <p:cNvPr id="74" name="Picture 73"/>
            <p:cNvPicPr>
              <a:picLocks noChangeAspect="1"/>
            </p:cNvPicPr>
            <p:nvPr/>
          </p:nvPicPr>
          <p:blipFill>
            <a:blip r:embed="rId5">
              <a:alphaModFix amt="70000"/>
            </a:blip>
            <a:stretch>
              <a:fillRect/>
            </a:stretch>
          </p:blipFill>
          <p:spPr>
            <a:xfrm flipH="1">
              <a:off x="1948753" y="4387447"/>
              <a:ext cx="379298" cy="377143"/>
            </a:xfrm>
            <a:prstGeom prst="rect">
              <a:avLst/>
            </a:prstGeom>
          </p:spPr>
        </p:pic>
        <p:sp>
          <p:nvSpPr>
            <p:cNvPr id="34" name="TextBox 33"/>
            <p:cNvSpPr txBox="1"/>
            <p:nvPr/>
          </p:nvSpPr>
          <p:spPr>
            <a:xfrm>
              <a:off x="2314859" y="4365932"/>
              <a:ext cx="1163887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Busy</a:t>
              </a:r>
              <a:r>
                <a:rPr lang="en-US" sz="1400" dirty="0" smtClean="0"/>
                <a:t> = True Until Arrival Time</a:t>
              </a:r>
            </a:p>
            <a:p>
              <a:r>
                <a:rPr lang="en-US" sz="1400" b="1" dirty="0" smtClean="0"/>
                <a:t>Location</a:t>
              </a:r>
              <a:r>
                <a:rPr lang="en-US" sz="1400" dirty="0" smtClean="0"/>
                <a:t> = Trip 1 </a:t>
              </a:r>
              <a:r>
                <a:rPr lang="en-US" sz="1400" dirty="0" err="1" smtClean="0"/>
                <a:t>Dest</a:t>
              </a:r>
              <a:r>
                <a:rPr lang="en-US" sz="1400" dirty="0" smtClean="0"/>
                <a:t>.</a:t>
              </a:r>
              <a:endParaRPr lang="en-US" sz="1400" dirty="0"/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1888074" y="4082079"/>
            <a:ext cx="1600972" cy="1502901"/>
            <a:chOff x="1888074" y="4082080"/>
            <a:chExt cx="1600972" cy="1502901"/>
          </a:xfrm>
        </p:grpSpPr>
        <p:sp>
          <p:nvSpPr>
            <p:cNvPr id="54" name="Rectangle 53"/>
            <p:cNvSpPr/>
            <p:nvPr/>
          </p:nvSpPr>
          <p:spPr>
            <a:xfrm>
              <a:off x="1888074" y="4082080"/>
              <a:ext cx="1600972" cy="150290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 smtClean="0">
                  <a:solidFill>
                    <a:srgbClr val="8D000C"/>
                  </a:solidFill>
                </a:rPr>
                <a:t>PAV Inventory</a:t>
              </a:r>
            </a:p>
            <a:p>
              <a:endParaRPr lang="en-US" dirty="0" smtClean="0">
                <a:solidFill>
                  <a:srgbClr val="8D000C"/>
                </a:solidFill>
              </a:endParaRPr>
            </a:p>
            <a:p>
              <a:endParaRPr lang="en-US" dirty="0" smtClean="0">
                <a:solidFill>
                  <a:srgbClr val="8D000C"/>
                </a:solidFill>
              </a:endParaRPr>
            </a:p>
            <a:p>
              <a:endParaRPr lang="en-US" dirty="0" smtClean="0">
                <a:solidFill>
                  <a:srgbClr val="8D000C"/>
                </a:solidFill>
              </a:endParaRPr>
            </a:p>
            <a:p>
              <a:endParaRPr lang="en-US" dirty="0" smtClean="0">
                <a:solidFill>
                  <a:srgbClr val="8D000C"/>
                </a:solidFill>
              </a:endParaRPr>
            </a:p>
          </p:txBody>
        </p:sp>
        <p:pic>
          <p:nvPicPr>
            <p:cNvPr id="75" name="Picture 74"/>
            <p:cNvPicPr>
              <a:picLocks noChangeAspect="1"/>
            </p:cNvPicPr>
            <p:nvPr/>
          </p:nvPicPr>
          <p:blipFill>
            <a:blip r:embed="rId5">
              <a:alphaModFix amt="70000"/>
            </a:blip>
            <a:stretch>
              <a:fillRect/>
            </a:stretch>
          </p:blipFill>
          <p:spPr>
            <a:xfrm flipH="1">
              <a:off x="1948753" y="4387447"/>
              <a:ext cx="379298" cy="377143"/>
            </a:xfrm>
            <a:prstGeom prst="rect">
              <a:avLst/>
            </a:prstGeom>
          </p:spPr>
        </p:pic>
        <p:sp>
          <p:nvSpPr>
            <p:cNvPr id="76" name="TextBox 75"/>
            <p:cNvSpPr txBox="1"/>
            <p:nvPr/>
          </p:nvSpPr>
          <p:spPr>
            <a:xfrm>
              <a:off x="2314859" y="4365932"/>
              <a:ext cx="116388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Busy</a:t>
              </a:r>
              <a:r>
                <a:rPr lang="en-US" sz="1400" dirty="0" smtClean="0"/>
                <a:t> = </a:t>
              </a:r>
              <a:r>
                <a:rPr lang="mr-IN" sz="1400" dirty="0" smtClean="0"/>
                <a:t>…</a:t>
              </a:r>
              <a:endParaRPr lang="en-US" sz="1400" dirty="0"/>
            </a:p>
            <a:p>
              <a:r>
                <a:rPr lang="en-US" sz="1400" b="1" dirty="0" smtClean="0"/>
                <a:t>Location</a:t>
              </a:r>
              <a:r>
                <a:rPr lang="en-US" sz="1400" dirty="0"/>
                <a:t> </a:t>
              </a:r>
              <a:r>
                <a:rPr lang="mr-IN" sz="1400" dirty="0" smtClean="0"/>
                <a:t>…</a:t>
              </a:r>
              <a:endParaRPr lang="en-US" sz="1400" dirty="0"/>
            </a:p>
          </p:txBody>
        </p:sp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5">
              <a:alphaModFix amt="70000"/>
            </a:blip>
            <a:stretch>
              <a:fillRect/>
            </a:stretch>
          </p:blipFill>
          <p:spPr>
            <a:xfrm flipH="1">
              <a:off x="1948753" y="4912119"/>
              <a:ext cx="379298" cy="377143"/>
            </a:xfrm>
            <a:prstGeom prst="rect">
              <a:avLst/>
            </a:prstGeom>
          </p:spPr>
        </p:pic>
        <p:sp>
          <p:nvSpPr>
            <p:cNvPr id="47" name="TextBox 46"/>
            <p:cNvSpPr txBox="1"/>
            <p:nvPr/>
          </p:nvSpPr>
          <p:spPr>
            <a:xfrm>
              <a:off x="2314859" y="4948011"/>
              <a:ext cx="116388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Busy</a:t>
              </a:r>
              <a:r>
                <a:rPr lang="en-US" sz="1400" dirty="0" smtClean="0"/>
                <a:t> = </a:t>
              </a:r>
              <a:r>
                <a:rPr lang="mr-IN" sz="1400" dirty="0" smtClean="0"/>
                <a:t>…</a:t>
              </a:r>
              <a:endParaRPr lang="en-US" sz="1400" dirty="0"/>
            </a:p>
            <a:p>
              <a:r>
                <a:rPr lang="en-US" sz="1400" b="1" dirty="0" smtClean="0"/>
                <a:t>Location</a:t>
              </a:r>
              <a:r>
                <a:rPr lang="en-US" sz="1400" dirty="0"/>
                <a:t> </a:t>
              </a:r>
              <a:r>
                <a:rPr lang="mr-IN" sz="1400" dirty="0" smtClean="0"/>
                <a:t>…</a:t>
              </a:r>
              <a:endParaRPr 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617910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dirty="0" smtClean="0"/>
              <a:t>STEP 1 </a:t>
            </a:r>
            <a:r>
              <a:rPr lang="en-US" sz="3600" dirty="0"/>
              <a:t>Vehicle Reduction </a:t>
            </a:r>
            <a:r>
              <a:rPr lang="en-US" sz="3600" dirty="0" smtClean="0"/>
              <a:t>Potential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solidFill>
                  <a:srgbClr val="8D000C"/>
                </a:solidFill>
              </a:rPr>
              <a:t>A Greedy Algorithm</a:t>
            </a:r>
            <a:endParaRPr lang="en-US" dirty="0">
              <a:solidFill>
                <a:srgbClr val="8D000C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A </a:t>
            </a:r>
            <a:r>
              <a:rPr lang="en-US" sz="2400" b="1" dirty="0" smtClean="0"/>
              <a:t>Greedy Algorithm </a:t>
            </a:r>
            <a:r>
              <a:rPr lang="en-US" sz="2400" dirty="0" smtClean="0"/>
              <a:t>follows </a:t>
            </a:r>
            <a:r>
              <a:rPr lang="en-US" sz="2400" dirty="0"/>
              <a:t>the problem solving heuristic of making the locally optimal choice at each stage with the hope of finding a global optimum.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70861F-C4E5-6A42-9145-5E09253D72FC}" type="slidenum">
              <a:rPr lang="en-US" smtClean="0"/>
              <a:t>15</a:t>
            </a:fld>
            <a:endParaRPr lang="en-US"/>
          </a:p>
        </p:txBody>
      </p:sp>
      <p:pic>
        <p:nvPicPr>
          <p:cNvPr id="3074" name="Picture 2" descr="elated image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11" t="46625" r="72802" b="35889"/>
          <a:stretch/>
        </p:blipFill>
        <p:spPr bwMode="auto">
          <a:xfrm>
            <a:off x="838200" y="3106016"/>
            <a:ext cx="711200" cy="71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elated image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15" t="46466" r="51898" b="36048"/>
          <a:stretch/>
        </p:blipFill>
        <p:spPr bwMode="auto">
          <a:xfrm>
            <a:off x="826324" y="3907303"/>
            <a:ext cx="711200" cy="71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elated image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11" t="72415" r="72802" b="10099"/>
          <a:stretch/>
        </p:blipFill>
        <p:spPr bwMode="auto">
          <a:xfrm>
            <a:off x="838200" y="4708590"/>
            <a:ext cx="711200" cy="71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elated image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89" t="72389" r="51924" b="10125"/>
          <a:stretch/>
        </p:blipFill>
        <p:spPr bwMode="auto">
          <a:xfrm>
            <a:off x="838200" y="5556865"/>
            <a:ext cx="711200" cy="71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9979174" y="6050697"/>
            <a:ext cx="1953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Time of the day</a:t>
            </a:r>
            <a:endParaRPr lang="en-US"/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3424" y="3050250"/>
            <a:ext cx="7372921" cy="4077915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8947503" y="3101339"/>
            <a:ext cx="29145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>
                    <a:lumMod val="65000"/>
                  </a:schemeClr>
                </a:solidFill>
              </a:rPr>
              <a:t>1) Load all the vehicle trips</a:t>
            </a:r>
            <a:endParaRPr lang="en-US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838200" y="2650140"/>
            <a:ext cx="5791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smtClean="0"/>
              <a:t>Example Family </a:t>
            </a:r>
            <a:r>
              <a:rPr lang="en-US" sz="2000" b="1" dirty="0" smtClean="0"/>
              <a:t>owns 3 private conventional cars</a:t>
            </a:r>
            <a:endParaRPr lang="en-US" sz="2000" b="1" dirty="0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1833424" y="6413539"/>
            <a:ext cx="981893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/>
          <p:cNvSpPr/>
          <p:nvPr/>
        </p:nvSpPr>
        <p:spPr>
          <a:xfrm>
            <a:off x="3947056" y="3336924"/>
            <a:ext cx="184465" cy="20902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3583650" y="4169927"/>
            <a:ext cx="194846" cy="23814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3999747" y="4959805"/>
            <a:ext cx="177494" cy="25880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5673814" y="3336924"/>
            <a:ext cx="189104" cy="20902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5050258" y="4149399"/>
            <a:ext cx="221131" cy="25866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6027563" y="4959805"/>
            <a:ext cx="176013" cy="25880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6061916" y="4149399"/>
            <a:ext cx="276131" cy="25866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6788613" y="4149399"/>
            <a:ext cx="276131" cy="25866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/>
          <p:cNvSpPr/>
          <p:nvPr/>
        </p:nvSpPr>
        <p:spPr>
          <a:xfrm>
            <a:off x="7216106" y="3336923"/>
            <a:ext cx="189104" cy="2633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/>
          <p:cNvSpPr/>
          <p:nvPr/>
        </p:nvSpPr>
        <p:spPr>
          <a:xfrm>
            <a:off x="7172994" y="4959805"/>
            <a:ext cx="232216" cy="25880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/>
          <p:cNvSpPr txBox="1"/>
          <p:nvPr/>
        </p:nvSpPr>
        <p:spPr>
          <a:xfrm>
            <a:off x="1833424" y="6050697"/>
            <a:ext cx="1953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1</a:t>
            </a:r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5168059" y="6050697"/>
            <a:ext cx="1953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12</a:t>
            </a:r>
            <a:endParaRPr lang="en-US" dirty="0"/>
          </a:p>
        </p:txBody>
      </p:sp>
      <p:sp>
        <p:nvSpPr>
          <p:cNvPr id="65" name="TextBox 64"/>
          <p:cNvSpPr txBox="1"/>
          <p:nvPr/>
        </p:nvSpPr>
        <p:spPr>
          <a:xfrm>
            <a:off x="3426656" y="6050697"/>
            <a:ext cx="1953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3717535" y="6050697"/>
            <a:ext cx="1953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7</a:t>
            </a:r>
            <a:endParaRPr lang="en-US" dirty="0"/>
          </a:p>
        </p:txBody>
      </p:sp>
      <p:sp>
        <p:nvSpPr>
          <p:cNvPr id="67" name="TextBox 66"/>
          <p:cNvSpPr txBox="1"/>
          <p:nvPr/>
        </p:nvSpPr>
        <p:spPr>
          <a:xfrm>
            <a:off x="3999748" y="6050697"/>
            <a:ext cx="177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8</a:t>
            </a:r>
            <a:endParaRPr lang="en-US" dirty="0"/>
          </a:p>
        </p:txBody>
      </p:sp>
      <p:sp>
        <p:nvSpPr>
          <p:cNvPr id="68" name="TextBox 67"/>
          <p:cNvSpPr txBox="1"/>
          <p:nvPr/>
        </p:nvSpPr>
        <p:spPr>
          <a:xfrm>
            <a:off x="6700572" y="6050697"/>
            <a:ext cx="420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17</a:t>
            </a:r>
            <a:endParaRPr 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7026278" y="6059979"/>
            <a:ext cx="568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18</a:t>
            </a:r>
            <a:endParaRPr lang="en-US" dirty="0"/>
          </a:p>
        </p:txBody>
      </p:sp>
      <p:sp>
        <p:nvSpPr>
          <p:cNvPr id="70" name="TextBox 69"/>
          <p:cNvSpPr txBox="1"/>
          <p:nvPr/>
        </p:nvSpPr>
        <p:spPr>
          <a:xfrm>
            <a:off x="7341748" y="6059979"/>
            <a:ext cx="568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19</a:t>
            </a:r>
            <a:endParaRPr lang="en-US" dirty="0"/>
          </a:p>
        </p:txBody>
      </p:sp>
      <p:sp>
        <p:nvSpPr>
          <p:cNvPr id="71" name="Rectangle 70"/>
          <p:cNvSpPr/>
          <p:nvPr/>
        </p:nvSpPr>
        <p:spPr>
          <a:xfrm>
            <a:off x="7646670" y="3336923"/>
            <a:ext cx="189104" cy="2633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/>
          <p:cNvSpPr/>
          <p:nvPr/>
        </p:nvSpPr>
        <p:spPr>
          <a:xfrm>
            <a:off x="8203157" y="3336923"/>
            <a:ext cx="189104" cy="2633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/>
          <p:cNvSpPr txBox="1"/>
          <p:nvPr/>
        </p:nvSpPr>
        <p:spPr>
          <a:xfrm>
            <a:off x="8947503" y="3538051"/>
            <a:ext cx="291453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>
                    <a:lumMod val="65000"/>
                  </a:schemeClr>
                </a:solidFill>
              </a:rPr>
              <a:t>2) Scan the trips by time of the day, add one more required vehicle if no existing vehicle can serve </a:t>
            </a:r>
            <a:r>
              <a:rPr lang="en-US" sz="2000" smtClean="0">
                <a:solidFill>
                  <a:schemeClr val="bg1">
                    <a:lumMod val="65000"/>
                  </a:schemeClr>
                </a:solidFill>
              </a:rPr>
              <a:t>the trip</a:t>
            </a:r>
            <a:endParaRPr lang="en-US" sz="2000" dirty="0" smtClea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888074" y="3109349"/>
            <a:ext cx="1600972" cy="833004"/>
          </a:xfrm>
          <a:prstGeom prst="rect">
            <a:avLst/>
          </a:prstGeom>
          <a:solidFill>
            <a:schemeClr val="bg2"/>
          </a:solidFill>
          <a:ln w="38100">
            <a:solidFill>
              <a:srgbClr val="8D00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>
                <a:solidFill>
                  <a:srgbClr val="8D000C"/>
                </a:solidFill>
              </a:rPr>
              <a:t>Required Vehicle = 2</a:t>
            </a:r>
            <a:endParaRPr lang="en-US" sz="2400" dirty="0">
              <a:solidFill>
                <a:srgbClr val="8D000C"/>
              </a:solidFill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8402077" y="3097359"/>
            <a:ext cx="0" cy="3312200"/>
          </a:xfrm>
          <a:prstGeom prst="line">
            <a:avLst/>
          </a:prstGeom>
          <a:ln w="28575">
            <a:solidFill>
              <a:srgbClr val="8D000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 34"/>
          <p:cNvGrpSpPr/>
          <p:nvPr/>
        </p:nvGrpSpPr>
        <p:grpSpPr>
          <a:xfrm>
            <a:off x="1888074" y="4082080"/>
            <a:ext cx="1600972" cy="1502901"/>
            <a:chOff x="1888074" y="4082080"/>
            <a:chExt cx="1600972" cy="1502901"/>
          </a:xfrm>
        </p:grpSpPr>
        <p:sp>
          <p:nvSpPr>
            <p:cNvPr id="60" name="Rectangle 59"/>
            <p:cNvSpPr/>
            <p:nvPr/>
          </p:nvSpPr>
          <p:spPr>
            <a:xfrm>
              <a:off x="1888074" y="4082080"/>
              <a:ext cx="1600972" cy="150290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 smtClean="0">
                  <a:solidFill>
                    <a:srgbClr val="8D000C"/>
                  </a:solidFill>
                </a:rPr>
                <a:t>PAV Inventory</a:t>
              </a:r>
            </a:p>
            <a:p>
              <a:endParaRPr lang="en-US" dirty="0" smtClean="0">
                <a:solidFill>
                  <a:srgbClr val="8D000C"/>
                </a:solidFill>
              </a:endParaRPr>
            </a:p>
            <a:p>
              <a:endParaRPr lang="en-US" dirty="0" smtClean="0">
                <a:solidFill>
                  <a:srgbClr val="8D000C"/>
                </a:solidFill>
              </a:endParaRPr>
            </a:p>
            <a:p>
              <a:endParaRPr lang="en-US" dirty="0" smtClean="0">
                <a:solidFill>
                  <a:srgbClr val="8D000C"/>
                </a:solidFill>
              </a:endParaRPr>
            </a:p>
            <a:p>
              <a:endParaRPr lang="en-US" dirty="0" smtClean="0">
                <a:solidFill>
                  <a:srgbClr val="8D000C"/>
                </a:solidFill>
              </a:endParaRPr>
            </a:p>
          </p:txBody>
        </p:sp>
        <p:pic>
          <p:nvPicPr>
            <p:cNvPr id="74" name="Picture 73"/>
            <p:cNvPicPr>
              <a:picLocks noChangeAspect="1"/>
            </p:cNvPicPr>
            <p:nvPr/>
          </p:nvPicPr>
          <p:blipFill>
            <a:blip r:embed="rId5">
              <a:alphaModFix amt="70000"/>
            </a:blip>
            <a:stretch>
              <a:fillRect/>
            </a:stretch>
          </p:blipFill>
          <p:spPr>
            <a:xfrm flipH="1">
              <a:off x="1948753" y="4387447"/>
              <a:ext cx="379298" cy="377143"/>
            </a:xfrm>
            <a:prstGeom prst="rect">
              <a:avLst/>
            </a:prstGeom>
          </p:spPr>
        </p:pic>
        <p:sp>
          <p:nvSpPr>
            <p:cNvPr id="34" name="TextBox 33"/>
            <p:cNvSpPr txBox="1"/>
            <p:nvPr/>
          </p:nvSpPr>
          <p:spPr>
            <a:xfrm>
              <a:off x="2314859" y="4365932"/>
              <a:ext cx="1163887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Busy</a:t>
              </a:r>
              <a:r>
                <a:rPr lang="en-US" sz="1400" dirty="0" smtClean="0"/>
                <a:t> = True Until Arrival Time</a:t>
              </a:r>
            </a:p>
            <a:p>
              <a:r>
                <a:rPr lang="en-US" sz="1400" b="1" dirty="0" smtClean="0"/>
                <a:t>Location</a:t>
              </a:r>
              <a:r>
                <a:rPr lang="en-US" sz="1400" dirty="0" smtClean="0"/>
                <a:t> = Trip 1 </a:t>
              </a:r>
              <a:r>
                <a:rPr lang="en-US" sz="1400" dirty="0" err="1" smtClean="0"/>
                <a:t>Dest</a:t>
              </a:r>
              <a:r>
                <a:rPr lang="en-US" sz="1400" dirty="0" smtClean="0"/>
                <a:t>.</a:t>
              </a:r>
              <a:endParaRPr lang="en-US" sz="1400" dirty="0"/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1888074" y="4082079"/>
            <a:ext cx="1600972" cy="1502901"/>
            <a:chOff x="1888074" y="4082080"/>
            <a:chExt cx="1600972" cy="1502901"/>
          </a:xfrm>
        </p:grpSpPr>
        <p:sp>
          <p:nvSpPr>
            <p:cNvPr id="54" name="Rectangle 53"/>
            <p:cNvSpPr/>
            <p:nvPr/>
          </p:nvSpPr>
          <p:spPr>
            <a:xfrm>
              <a:off x="1888074" y="4082080"/>
              <a:ext cx="1600972" cy="150290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 smtClean="0">
                  <a:solidFill>
                    <a:srgbClr val="8D000C"/>
                  </a:solidFill>
                </a:rPr>
                <a:t>PAV Inventory</a:t>
              </a:r>
            </a:p>
            <a:p>
              <a:endParaRPr lang="en-US" dirty="0" smtClean="0">
                <a:solidFill>
                  <a:srgbClr val="8D000C"/>
                </a:solidFill>
              </a:endParaRPr>
            </a:p>
            <a:p>
              <a:endParaRPr lang="en-US" dirty="0" smtClean="0">
                <a:solidFill>
                  <a:srgbClr val="8D000C"/>
                </a:solidFill>
              </a:endParaRPr>
            </a:p>
            <a:p>
              <a:endParaRPr lang="en-US" dirty="0" smtClean="0">
                <a:solidFill>
                  <a:srgbClr val="8D000C"/>
                </a:solidFill>
              </a:endParaRPr>
            </a:p>
            <a:p>
              <a:endParaRPr lang="en-US" dirty="0" smtClean="0">
                <a:solidFill>
                  <a:srgbClr val="8D000C"/>
                </a:solidFill>
              </a:endParaRPr>
            </a:p>
          </p:txBody>
        </p:sp>
        <p:pic>
          <p:nvPicPr>
            <p:cNvPr id="75" name="Picture 74"/>
            <p:cNvPicPr>
              <a:picLocks noChangeAspect="1"/>
            </p:cNvPicPr>
            <p:nvPr/>
          </p:nvPicPr>
          <p:blipFill>
            <a:blip r:embed="rId5">
              <a:alphaModFix amt="70000"/>
            </a:blip>
            <a:stretch>
              <a:fillRect/>
            </a:stretch>
          </p:blipFill>
          <p:spPr>
            <a:xfrm flipH="1">
              <a:off x="1948753" y="4387447"/>
              <a:ext cx="379298" cy="377143"/>
            </a:xfrm>
            <a:prstGeom prst="rect">
              <a:avLst/>
            </a:prstGeom>
          </p:spPr>
        </p:pic>
        <p:sp>
          <p:nvSpPr>
            <p:cNvPr id="76" name="TextBox 75"/>
            <p:cNvSpPr txBox="1"/>
            <p:nvPr/>
          </p:nvSpPr>
          <p:spPr>
            <a:xfrm>
              <a:off x="2314859" y="4365932"/>
              <a:ext cx="116388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Busy</a:t>
              </a:r>
              <a:r>
                <a:rPr lang="en-US" sz="1400" dirty="0" smtClean="0"/>
                <a:t> = </a:t>
              </a:r>
              <a:r>
                <a:rPr lang="mr-IN" sz="1400" dirty="0" smtClean="0"/>
                <a:t>…</a:t>
              </a:r>
              <a:endParaRPr lang="en-US" sz="1400" dirty="0"/>
            </a:p>
            <a:p>
              <a:r>
                <a:rPr lang="en-US" sz="1400" b="1" dirty="0" smtClean="0"/>
                <a:t>Location</a:t>
              </a:r>
              <a:r>
                <a:rPr lang="en-US" sz="1400" dirty="0"/>
                <a:t> </a:t>
              </a:r>
              <a:r>
                <a:rPr lang="mr-IN" sz="1400" dirty="0" smtClean="0"/>
                <a:t>…</a:t>
              </a:r>
              <a:endParaRPr lang="en-US" sz="1400" dirty="0"/>
            </a:p>
          </p:txBody>
        </p:sp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5">
              <a:alphaModFix amt="70000"/>
            </a:blip>
            <a:stretch>
              <a:fillRect/>
            </a:stretch>
          </p:blipFill>
          <p:spPr>
            <a:xfrm flipH="1">
              <a:off x="1948753" y="4912119"/>
              <a:ext cx="379298" cy="377143"/>
            </a:xfrm>
            <a:prstGeom prst="rect">
              <a:avLst/>
            </a:prstGeom>
          </p:spPr>
        </p:pic>
        <p:sp>
          <p:nvSpPr>
            <p:cNvPr id="47" name="TextBox 46"/>
            <p:cNvSpPr txBox="1"/>
            <p:nvPr/>
          </p:nvSpPr>
          <p:spPr>
            <a:xfrm>
              <a:off x="2314859" y="4948011"/>
              <a:ext cx="116388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Busy</a:t>
              </a:r>
              <a:r>
                <a:rPr lang="en-US" sz="1400" dirty="0" smtClean="0"/>
                <a:t> = </a:t>
              </a:r>
              <a:r>
                <a:rPr lang="mr-IN" sz="1400" dirty="0" smtClean="0"/>
                <a:t>…</a:t>
              </a:r>
              <a:endParaRPr lang="en-US" sz="1400" dirty="0"/>
            </a:p>
            <a:p>
              <a:r>
                <a:rPr lang="en-US" sz="1400" b="1" dirty="0" smtClean="0"/>
                <a:t>Location</a:t>
              </a:r>
              <a:r>
                <a:rPr lang="en-US" sz="1400" dirty="0"/>
                <a:t> </a:t>
              </a:r>
              <a:r>
                <a:rPr lang="mr-IN" sz="1400" dirty="0" smtClean="0"/>
                <a:t>…</a:t>
              </a:r>
              <a:endParaRPr lang="en-US" sz="1400" dirty="0"/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8947503" y="5209620"/>
            <a:ext cx="29145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3) Check Minimum Number of PAVs needed</a:t>
            </a:r>
          </a:p>
        </p:txBody>
      </p:sp>
    </p:spTree>
    <p:extLst>
      <p:ext uri="{BB962C8B-B14F-4D97-AF65-F5344CB8AC3E}">
        <p14:creationId xmlns:p14="http://schemas.microsoft.com/office/powerpoint/2010/main" val="1207524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STEP 1 </a:t>
            </a:r>
            <a:r>
              <a:rPr lang="en-US" sz="3600" dirty="0"/>
              <a:t>Vehicle Reduction Potential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>
                <a:solidFill>
                  <a:srgbClr val="8D000C"/>
                </a:solidFill>
              </a:rPr>
              <a:t>Applied to Atlanta Travel Survey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4800" b="1" dirty="0">
                <a:solidFill>
                  <a:schemeClr val="accent2"/>
                </a:solidFill>
              </a:rPr>
              <a:t>18.3% </a:t>
            </a:r>
            <a:r>
              <a:rPr lang="en-US" dirty="0"/>
              <a:t>of the households </a:t>
            </a:r>
            <a:r>
              <a:rPr lang="en-US" dirty="0" smtClean="0"/>
              <a:t>may reduce </a:t>
            </a:r>
            <a:r>
              <a:rPr lang="en-US" dirty="0"/>
              <a:t>vehicle ownership even if they maintain the current travel schedule</a:t>
            </a:r>
            <a:r>
              <a:rPr lang="en-US" dirty="0" smtClean="0"/>
              <a:t>.</a:t>
            </a:r>
          </a:p>
          <a:p>
            <a:r>
              <a:rPr lang="en-US" sz="4400" b="1" dirty="0">
                <a:solidFill>
                  <a:srgbClr val="8D000C"/>
                </a:solidFill>
              </a:rPr>
              <a:t>9.5% </a:t>
            </a:r>
            <a:r>
              <a:rPr lang="en-US" dirty="0"/>
              <a:t>vehicle ownership reduction </a:t>
            </a:r>
            <a:endParaRPr lang="en-US" dirty="0" smtClean="0"/>
          </a:p>
          <a:p>
            <a:endParaRPr lang="en-US" dirty="0" smtClean="0"/>
          </a:p>
          <a:p>
            <a:r>
              <a:rPr lang="en-US" sz="3200" dirty="0" smtClean="0"/>
              <a:t>Logistic Regression Model</a:t>
            </a: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70861F-C4E5-6A42-9145-5E09253D72F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534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STEP 1 </a:t>
            </a:r>
            <a:r>
              <a:rPr lang="en-US" sz="3600" dirty="0"/>
              <a:t>Vehicle Reduction Potential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>
                <a:solidFill>
                  <a:srgbClr val="8D000C"/>
                </a:solidFill>
              </a:rPr>
              <a:t>Applied to Atlanta Travel Survey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70861F-C4E5-6A42-9145-5E09253D72FC}" type="slidenum">
              <a:rPr lang="en-US" smtClean="0"/>
              <a:t>17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r="6421"/>
          <a:stretch/>
        </p:blipFill>
        <p:spPr>
          <a:xfrm>
            <a:off x="838200" y="1776953"/>
            <a:ext cx="9461740" cy="4882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53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 smtClean="0"/>
              <a:t>STEP 2 </a:t>
            </a:r>
            <a:r>
              <a:rPr lang="en-US" sz="3600" dirty="0"/>
              <a:t>VMT </a:t>
            </a:r>
            <a:r>
              <a:rPr lang="en-US" sz="3600" dirty="0" smtClean="0"/>
              <a:t>Minimization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solidFill>
                  <a:srgbClr val="8D000C"/>
                </a:solidFill>
              </a:rPr>
              <a:t>MIP VMT Minimization Model</a:t>
            </a:r>
            <a:endParaRPr lang="en-US" dirty="0">
              <a:solidFill>
                <a:srgbClr val="8D000C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The vehicle route output from Greedy Algorithm may not provide optimum vehicle route solution for the family!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70861F-C4E5-6A42-9145-5E09253D72FC}" type="slidenum">
              <a:rPr lang="en-US" smtClean="0"/>
              <a:t>18</a:t>
            </a:fld>
            <a:endParaRPr lang="en-US"/>
          </a:p>
        </p:txBody>
      </p:sp>
      <p:grpSp>
        <p:nvGrpSpPr>
          <p:cNvPr id="47" name="Group 46"/>
          <p:cNvGrpSpPr/>
          <p:nvPr/>
        </p:nvGrpSpPr>
        <p:grpSpPr>
          <a:xfrm>
            <a:off x="826324" y="2650140"/>
            <a:ext cx="11105976" cy="4478025"/>
            <a:chOff x="826324" y="2650140"/>
            <a:chExt cx="11105976" cy="4478025"/>
          </a:xfrm>
        </p:grpSpPr>
        <p:pic>
          <p:nvPicPr>
            <p:cNvPr id="3074" name="Picture 2" descr="elated image"/>
            <p:cNvPicPr>
              <a:picLocks noChangeAspect="1" noChangeArrowheads="1"/>
            </p:cNvPicPr>
            <p:nvPr/>
          </p:nvPicPr>
          <p:blipFill rotWithShape="1">
            <a:blip r:embed="rId3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11" t="46625" r="72802" b="35889"/>
            <a:stretch/>
          </p:blipFill>
          <p:spPr bwMode="auto">
            <a:xfrm>
              <a:off x="838200" y="3106016"/>
              <a:ext cx="711200" cy="711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2" descr="elated image"/>
            <p:cNvPicPr>
              <a:picLocks noChangeAspect="1" noChangeArrowheads="1"/>
            </p:cNvPicPr>
            <p:nvPr/>
          </p:nvPicPr>
          <p:blipFill rotWithShape="1">
            <a:blip r:embed="rId3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615" t="46466" r="51898" b="36048"/>
            <a:stretch/>
          </p:blipFill>
          <p:spPr bwMode="auto">
            <a:xfrm>
              <a:off x="826324" y="3907303"/>
              <a:ext cx="711200" cy="711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2" descr="elated image"/>
            <p:cNvPicPr>
              <a:picLocks noChangeAspect="1" noChangeArrowheads="1"/>
            </p:cNvPicPr>
            <p:nvPr/>
          </p:nvPicPr>
          <p:blipFill rotWithShape="1">
            <a:blip r:embed="rId3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11" t="72415" r="72802" b="10099"/>
            <a:stretch/>
          </p:blipFill>
          <p:spPr bwMode="auto">
            <a:xfrm>
              <a:off x="838200" y="4708590"/>
              <a:ext cx="711200" cy="711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2" descr="elated image"/>
            <p:cNvPicPr>
              <a:picLocks noChangeAspect="1" noChangeArrowheads="1"/>
            </p:cNvPicPr>
            <p:nvPr/>
          </p:nvPicPr>
          <p:blipFill rotWithShape="1">
            <a:blip r:embed="rId3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589" t="72389" r="51924" b="10125"/>
            <a:stretch/>
          </p:blipFill>
          <p:spPr bwMode="auto">
            <a:xfrm>
              <a:off x="838200" y="5556865"/>
              <a:ext cx="711200" cy="711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/>
            <p:cNvSpPr txBox="1"/>
            <p:nvPr/>
          </p:nvSpPr>
          <p:spPr>
            <a:xfrm>
              <a:off x="9979174" y="6050697"/>
              <a:ext cx="19531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mtClean="0"/>
                <a:t>Time of the day</a:t>
              </a:r>
              <a:endParaRPr lang="en-US"/>
            </a:p>
          </p:txBody>
        </p:sp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33424" y="3050250"/>
              <a:ext cx="7372921" cy="4077915"/>
            </a:xfrm>
            <a:prstGeom prst="rect">
              <a:avLst/>
            </a:prstGeom>
          </p:spPr>
        </p:pic>
        <p:sp>
          <p:nvSpPr>
            <p:cNvPr id="46" name="TextBox 45"/>
            <p:cNvSpPr txBox="1"/>
            <p:nvPr/>
          </p:nvSpPr>
          <p:spPr>
            <a:xfrm>
              <a:off x="838200" y="2650140"/>
              <a:ext cx="5791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smtClean="0"/>
                <a:t>Example Family</a:t>
              </a:r>
              <a:endParaRPr lang="en-US" sz="2000" b="1" dirty="0"/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1833424" y="6413539"/>
              <a:ext cx="981893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/>
          <p:cNvGrpSpPr/>
          <p:nvPr/>
        </p:nvGrpSpPr>
        <p:grpSpPr>
          <a:xfrm>
            <a:off x="1833424" y="6050697"/>
            <a:ext cx="6077083" cy="378614"/>
            <a:chOff x="1833424" y="6050697"/>
            <a:chExt cx="6077083" cy="378614"/>
          </a:xfrm>
        </p:grpSpPr>
        <p:sp>
          <p:nvSpPr>
            <p:cNvPr id="63" name="TextBox 62"/>
            <p:cNvSpPr txBox="1"/>
            <p:nvPr/>
          </p:nvSpPr>
          <p:spPr>
            <a:xfrm>
              <a:off x="1833424" y="6050697"/>
              <a:ext cx="19531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1</a:t>
              </a:r>
              <a:endParaRPr lang="en-US" dirty="0"/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5168059" y="6050697"/>
              <a:ext cx="19531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mtClean="0"/>
                <a:t>12</a:t>
              </a:r>
              <a:endParaRPr lang="en-US" dirty="0"/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3426656" y="6050697"/>
              <a:ext cx="19531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6</a:t>
              </a: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3717535" y="6050697"/>
              <a:ext cx="19531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mtClean="0"/>
                <a:t>7</a:t>
              </a:r>
              <a:endParaRPr lang="en-US" dirty="0"/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3999748" y="6050697"/>
              <a:ext cx="1774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8</a:t>
              </a:r>
              <a:endParaRPr lang="en-US" dirty="0"/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6700572" y="6050697"/>
              <a:ext cx="4205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mtClean="0"/>
                <a:t>17</a:t>
              </a:r>
              <a:endParaRPr lang="en-US" dirty="0"/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7026278" y="6059979"/>
              <a:ext cx="5687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mtClean="0"/>
                <a:t>18</a:t>
              </a:r>
              <a:endParaRPr lang="en-US" dirty="0"/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7341748" y="6059979"/>
              <a:ext cx="5687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19</a:t>
              </a:r>
              <a:endParaRPr lang="en-US" dirty="0"/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3583650" y="3336923"/>
            <a:ext cx="4808611" cy="1881686"/>
            <a:chOff x="3583650" y="3336923"/>
            <a:chExt cx="4808611" cy="1881686"/>
          </a:xfrm>
        </p:grpSpPr>
        <p:sp>
          <p:nvSpPr>
            <p:cNvPr id="41" name="Rectangle 40"/>
            <p:cNvSpPr/>
            <p:nvPr/>
          </p:nvSpPr>
          <p:spPr>
            <a:xfrm>
              <a:off x="3947056" y="3336924"/>
              <a:ext cx="184465" cy="20902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3583650" y="4169927"/>
              <a:ext cx="194846" cy="23814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3999747" y="4959805"/>
              <a:ext cx="177494" cy="25880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5673814" y="3336924"/>
              <a:ext cx="189104" cy="20902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5050258" y="4149399"/>
              <a:ext cx="221131" cy="25866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/>
            <p:cNvSpPr/>
            <p:nvPr/>
          </p:nvSpPr>
          <p:spPr>
            <a:xfrm>
              <a:off x="6027563" y="4959805"/>
              <a:ext cx="176013" cy="25880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/>
            <p:cNvSpPr/>
            <p:nvPr/>
          </p:nvSpPr>
          <p:spPr>
            <a:xfrm>
              <a:off x="6061916" y="4149399"/>
              <a:ext cx="276131" cy="25866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6788613" y="4149399"/>
              <a:ext cx="276131" cy="25866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/>
            <p:cNvSpPr/>
            <p:nvPr/>
          </p:nvSpPr>
          <p:spPr>
            <a:xfrm>
              <a:off x="7216106" y="3336923"/>
              <a:ext cx="189104" cy="2633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1"/>
            <p:cNvSpPr/>
            <p:nvPr/>
          </p:nvSpPr>
          <p:spPr>
            <a:xfrm>
              <a:off x="7172994" y="4959805"/>
              <a:ext cx="232216" cy="25880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Rectangle 70"/>
            <p:cNvSpPr/>
            <p:nvPr/>
          </p:nvSpPr>
          <p:spPr>
            <a:xfrm>
              <a:off x="7646670" y="3336923"/>
              <a:ext cx="189104" cy="2633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Rectangle 71"/>
            <p:cNvSpPr/>
            <p:nvPr/>
          </p:nvSpPr>
          <p:spPr>
            <a:xfrm>
              <a:off x="8203157" y="3336923"/>
              <a:ext cx="189104" cy="2633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7" name="Freeform 36"/>
          <p:cNvSpPr/>
          <p:nvPr/>
        </p:nvSpPr>
        <p:spPr>
          <a:xfrm>
            <a:off x="3673929" y="3412671"/>
            <a:ext cx="4653642" cy="865415"/>
          </a:xfrm>
          <a:custGeom>
            <a:avLst/>
            <a:gdLst>
              <a:gd name="connsiteX0" fmla="*/ 0 w 4653642"/>
              <a:gd name="connsiteY0" fmla="*/ 865415 h 865415"/>
              <a:gd name="connsiteX1" fmla="*/ 359228 w 4653642"/>
              <a:gd name="connsiteY1" fmla="*/ 0 h 865415"/>
              <a:gd name="connsiteX2" fmla="*/ 1469571 w 4653642"/>
              <a:gd name="connsiteY2" fmla="*/ 865415 h 865415"/>
              <a:gd name="connsiteX3" fmla="*/ 2057400 w 4653642"/>
              <a:gd name="connsiteY3" fmla="*/ 16329 h 865415"/>
              <a:gd name="connsiteX4" fmla="*/ 2514600 w 4653642"/>
              <a:gd name="connsiteY4" fmla="*/ 865415 h 865415"/>
              <a:gd name="connsiteX5" fmla="*/ 3249385 w 4653642"/>
              <a:gd name="connsiteY5" fmla="*/ 865415 h 865415"/>
              <a:gd name="connsiteX6" fmla="*/ 3641271 w 4653642"/>
              <a:gd name="connsiteY6" fmla="*/ 16329 h 865415"/>
              <a:gd name="connsiteX7" fmla="*/ 4653642 w 4653642"/>
              <a:gd name="connsiteY7" fmla="*/ 16329 h 865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653642" h="865415">
                <a:moveTo>
                  <a:pt x="0" y="865415"/>
                </a:moveTo>
                <a:lnTo>
                  <a:pt x="359228" y="0"/>
                </a:lnTo>
                <a:lnTo>
                  <a:pt x="1469571" y="865415"/>
                </a:lnTo>
                <a:lnTo>
                  <a:pt x="2057400" y="16329"/>
                </a:lnTo>
                <a:lnTo>
                  <a:pt x="2514600" y="865415"/>
                </a:lnTo>
                <a:lnTo>
                  <a:pt x="3249385" y="865415"/>
                </a:lnTo>
                <a:lnTo>
                  <a:pt x="3641271" y="16329"/>
                </a:lnTo>
                <a:lnTo>
                  <a:pt x="4653642" y="16329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Connector 37"/>
          <p:cNvCxnSpPr/>
          <p:nvPr/>
        </p:nvCxnSpPr>
        <p:spPr>
          <a:xfrm>
            <a:off x="4079267" y="5089207"/>
            <a:ext cx="322796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Picture 38"/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 flipH="1">
            <a:off x="8694954" y="2850195"/>
            <a:ext cx="937622" cy="932294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 flipH="1">
            <a:off x="8694954" y="4408068"/>
            <a:ext cx="937622" cy="93229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632576" y="3170223"/>
            <a:ext cx="20197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smtClean="0"/>
              <a:t>PAV 1</a:t>
            </a:r>
            <a:endParaRPr lang="en-US" sz="2800"/>
          </a:p>
        </p:txBody>
      </p:sp>
      <p:sp>
        <p:nvSpPr>
          <p:cNvPr id="45" name="TextBox 44"/>
          <p:cNvSpPr txBox="1"/>
          <p:nvPr/>
        </p:nvSpPr>
        <p:spPr>
          <a:xfrm>
            <a:off x="9632576" y="4758877"/>
            <a:ext cx="20197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PAV 2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652373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 smtClean="0"/>
              <a:t>STEP 2 </a:t>
            </a:r>
            <a:r>
              <a:rPr lang="en-US" sz="3600" dirty="0"/>
              <a:t>VMT </a:t>
            </a:r>
            <a:r>
              <a:rPr lang="en-US" sz="3600" dirty="0" smtClean="0"/>
              <a:t>Minimization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solidFill>
                  <a:srgbClr val="8D000C"/>
                </a:solidFill>
              </a:rPr>
              <a:t>MIP VMT Minimization Model</a:t>
            </a:r>
            <a:endParaRPr lang="en-US" dirty="0">
              <a:solidFill>
                <a:srgbClr val="8D000C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There are hundreds or even thousands of vehicle routes that PAVs can serve this family. </a:t>
            </a:r>
            <a:r>
              <a:rPr lang="en-US" sz="2400" b="1" dirty="0" smtClean="0"/>
              <a:t>How to find the optimal one efficiently?</a:t>
            </a:r>
            <a:endParaRPr lang="en-US" sz="24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70861F-C4E5-6A42-9145-5E09253D72FC}" type="slidenum">
              <a:rPr lang="en-US" smtClean="0"/>
              <a:t>19</a:t>
            </a:fld>
            <a:endParaRPr lang="en-US"/>
          </a:p>
        </p:txBody>
      </p:sp>
      <p:grpSp>
        <p:nvGrpSpPr>
          <p:cNvPr id="47" name="Group 46"/>
          <p:cNvGrpSpPr/>
          <p:nvPr/>
        </p:nvGrpSpPr>
        <p:grpSpPr>
          <a:xfrm>
            <a:off x="826324" y="2650140"/>
            <a:ext cx="11105976" cy="4478025"/>
            <a:chOff x="826324" y="2650140"/>
            <a:chExt cx="11105976" cy="4478025"/>
          </a:xfrm>
        </p:grpSpPr>
        <p:pic>
          <p:nvPicPr>
            <p:cNvPr id="3074" name="Picture 2" descr="elated image"/>
            <p:cNvPicPr>
              <a:picLocks noChangeAspect="1" noChangeArrowheads="1"/>
            </p:cNvPicPr>
            <p:nvPr/>
          </p:nvPicPr>
          <p:blipFill rotWithShape="1">
            <a:blip r:embed="rId3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11" t="46625" r="72802" b="35889"/>
            <a:stretch/>
          </p:blipFill>
          <p:spPr bwMode="auto">
            <a:xfrm>
              <a:off x="838200" y="3106016"/>
              <a:ext cx="711200" cy="711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2" descr="elated image"/>
            <p:cNvPicPr>
              <a:picLocks noChangeAspect="1" noChangeArrowheads="1"/>
            </p:cNvPicPr>
            <p:nvPr/>
          </p:nvPicPr>
          <p:blipFill rotWithShape="1">
            <a:blip r:embed="rId3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615" t="46466" r="51898" b="36048"/>
            <a:stretch/>
          </p:blipFill>
          <p:spPr bwMode="auto">
            <a:xfrm>
              <a:off x="826324" y="3907303"/>
              <a:ext cx="711200" cy="711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2" descr="elated image"/>
            <p:cNvPicPr>
              <a:picLocks noChangeAspect="1" noChangeArrowheads="1"/>
            </p:cNvPicPr>
            <p:nvPr/>
          </p:nvPicPr>
          <p:blipFill rotWithShape="1">
            <a:blip r:embed="rId3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11" t="72415" r="72802" b="10099"/>
            <a:stretch/>
          </p:blipFill>
          <p:spPr bwMode="auto">
            <a:xfrm>
              <a:off x="838200" y="4708590"/>
              <a:ext cx="711200" cy="711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2" descr="elated image"/>
            <p:cNvPicPr>
              <a:picLocks noChangeAspect="1" noChangeArrowheads="1"/>
            </p:cNvPicPr>
            <p:nvPr/>
          </p:nvPicPr>
          <p:blipFill rotWithShape="1">
            <a:blip r:embed="rId3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589" t="72389" r="51924" b="10125"/>
            <a:stretch/>
          </p:blipFill>
          <p:spPr bwMode="auto">
            <a:xfrm>
              <a:off x="838200" y="5556865"/>
              <a:ext cx="711200" cy="711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/>
            <p:cNvSpPr txBox="1"/>
            <p:nvPr/>
          </p:nvSpPr>
          <p:spPr>
            <a:xfrm>
              <a:off x="9979174" y="6050697"/>
              <a:ext cx="19531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mtClean="0"/>
                <a:t>Time of the day</a:t>
              </a:r>
              <a:endParaRPr lang="en-US"/>
            </a:p>
          </p:txBody>
        </p:sp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33424" y="3050250"/>
              <a:ext cx="7372921" cy="4077915"/>
            </a:xfrm>
            <a:prstGeom prst="rect">
              <a:avLst/>
            </a:prstGeom>
          </p:spPr>
        </p:pic>
        <p:sp>
          <p:nvSpPr>
            <p:cNvPr id="46" name="TextBox 45"/>
            <p:cNvSpPr txBox="1"/>
            <p:nvPr/>
          </p:nvSpPr>
          <p:spPr>
            <a:xfrm>
              <a:off x="838200" y="2650140"/>
              <a:ext cx="5791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smtClean="0"/>
                <a:t>Example Family</a:t>
              </a:r>
              <a:endParaRPr lang="en-US" sz="2000" b="1" dirty="0"/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1833424" y="6413539"/>
              <a:ext cx="981893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/>
          <p:cNvGrpSpPr/>
          <p:nvPr/>
        </p:nvGrpSpPr>
        <p:grpSpPr>
          <a:xfrm>
            <a:off x="1833424" y="6050697"/>
            <a:ext cx="6077083" cy="378614"/>
            <a:chOff x="1833424" y="6050697"/>
            <a:chExt cx="6077083" cy="378614"/>
          </a:xfrm>
        </p:grpSpPr>
        <p:sp>
          <p:nvSpPr>
            <p:cNvPr id="63" name="TextBox 62"/>
            <p:cNvSpPr txBox="1"/>
            <p:nvPr/>
          </p:nvSpPr>
          <p:spPr>
            <a:xfrm>
              <a:off x="1833424" y="6050697"/>
              <a:ext cx="19531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1</a:t>
              </a:r>
              <a:endParaRPr lang="en-US" dirty="0"/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5168059" y="6050697"/>
              <a:ext cx="19531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mtClean="0"/>
                <a:t>12</a:t>
              </a:r>
              <a:endParaRPr lang="en-US" dirty="0"/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3426656" y="6050697"/>
              <a:ext cx="19531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6</a:t>
              </a: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3717535" y="6050697"/>
              <a:ext cx="19531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mtClean="0"/>
                <a:t>7</a:t>
              </a:r>
              <a:endParaRPr lang="en-US" dirty="0"/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3999748" y="6050697"/>
              <a:ext cx="1774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8</a:t>
              </a:r>
              <a:endParaRPr lang="en-US" dirty="0"/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6700572" y="6050697"/>
              <a:ext cx="4205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mtClean="0"/>
                <a:t>17</a:t>
              </a:r>
              <a:endParaRPr lang="en-US" dirty="0"/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7026278" y="6059979"/>
              <a:ext cx="5687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mtClean="0"/>
                <a:t>18</a:t>
              </a:r>
              <a:endParaRPr lang="en-US" dirty="0"/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7341748" y="6059979"/>
              <a:ext cx="5687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19</a:t>
              </a:r>
              <a:endParaRPr lang="en-US" dirty="0"/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3583650" y="3336923"/>
            <a:ext cx="4808611" cy="1881686"/>
            <a:chOff x="3583650" y="3336923"/>
            <a:chExt cx="4808611" cy="1881686"/>
          </a:xfrm>
        </p:grpSpPr>
        <p:sp>
          <p:nvSpPr>
            <p:cNvPr id="41" name="Rectangle 40"/>
            <p:cNvSpPr/>
            <p:nvPr/>
          </p:nvSpPr>
          <p:spPr>
            <a:xfrm>
              <a:off x="3947056" y="3336924"/>
              <a:ext cx="184465" cy="20902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3583650" y="4169927"/>
              <a:ext cx="194846" cy="23814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3999747" y="4959805"/>
              <a:ext cx="177494" cy="25880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5673814" y="3336924"/>
              <a:ext cx="189104" cy="20902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5050258" y="4149399"/>
              <a:ext cx="221131" cy="25866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/>
            <p:cNvSpPr/>
            <p:nvPr/>
          </p:nvSpPr>
          <p:spPr>
            <a:xfrm>
              <a:off x="6027563" y="4959805"/>
              <a:ext cx="176013" cy="25880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/>
            <p:cNvSpPr/>
            <p:nvPr/>
          </p:nvSpPr>
          <p:spPr>
            <a:xfrm>
              <a:off x="6061916" y="4149399"/>
              <a:ext cx="276131" cy="25866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6788613" y="4149399"/>
              <a:ext cx="276131" cy="25866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/>
            <p:cNvSpPr/>
            <p:nvPr/>
          </p:nvSpPr>
          <p:spPr>
            <a:xfrm>
              <a:off x="7216106" y="3336923"/>
              <a:ext cx="189104" cy="2633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1"/>
            <p:cNvSpPr/>
            <p:nvPr/>
          </p:nvSpPr>
          <p:spPr>
            <a:xfrm>
              <a:off x="7172994" y="4959805"/>
              <a:ext cx="232216" cy="25880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Rectangle 70"/>
            <p:cNvSpPr/>
            <p:nvPr/>
          </p:nvSpPr>
          <p:spPr>
            <a:xfrm>
              <a:off x="7646670" y="3336923"/>
              <a:ext cx="189104" cy="2633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Rectangle 71"/>
            <p:cNvSpPr/>
            <p:nvPr/>
          </p:nvSpPr>
          <p:spPr>
            <a:xfrm>
              <a:off x="8203157" y="3336923"/>
              <a:ext cx="189104" cy="2633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7" name="Freeform 36"/>
          <p:cNvSpPr/>
          <p:nvPr/>
        </p:nvSpPr>
        <p:spPr>
          <a:xfrm>
            <a:off x="3673929" y="3412671"/>
            <a:ext cx="4653642" cy="865415"/>
          </a:xfrm>
          <a:custGeom>
            <a:avLst/>
            <a:gdLst>
              <a:gd name="connsiteX0" fmla="*/ 0 w 4653642"/>
              <a:gd name="connsiteY0" fmla="*/ 865415 h 865415"/>
              <a:gd name="connsiteX1" fmla="*/ 359228 w 4653642"/>
              <a:gd name="connsiteY1" fmla="*/ 0 h 865415"/>
              <a:gd name="connsiteX2" fmla="*/ 1469571 w 4653642"/>
              <a:gd name="connsiteY2" fmla="*/ 865415 h 865415"/>
              <a:gd name="connsiteX3" fmla="*/ 2057400 w 4653642"/>
              <a:gd name="connsiteY3" fmla="*/ 16329 h 865415"/>
              <a:gd name="connsiteX4" fmla="*/ 2514600 w 4653642"/>
              <a:gd name="connsiteY4" fmla="*/ 865415 h 865415"/>
              <a:gd name="connsiteX5" fmla="*/ 3249385 w 4653642"/>
              <a:gd name="connsiteY5" fmla="*/ 865415 h 865415"/>
              <a:gd name="connsiteX6" fmla="*/ 3641271 w 4653642"/>
              <a:gd name="connsiteY6" fmla="*/ 16329 h 865415"/>
              <a:gd name="connsiteX7" fmla="*/ 4653642 w 4653642"/>
              <a:gd name="connsiteY7" fmla="*/ 16329 h 865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653642" h="865415">
                <a:moveTo>
                  <a:pt x="0" y="865415"/>
                </a:moveTo>
                <a:lnTo>
                  <a:pt x="359228" y="0"/>
                </a:lnTo>
                <a:lnTo>
                  <a:pt x="1469571" y="865415"/>
                </a:lnTo>
                <a:lnTo>
                  <a:pt x="2057400" y="16329"/>
                </a:lnTo>
                <a:lnTo>
                  <a:pt x="2514600" y="865415"/>
                </a:lnTo>
                <a:lnTo>
                  <a:pt x="3249385" y="865415"/>
                </a:lnTo>
                <a:lnTo>
                  <a:pt x="3641271" y="16329"/>
                </a:lnTo>
                <a:lnTo>
                  <a:pt x="4653642" y="16329"/>
                </a:lnTo>
              </a:path>
            </a:pathLst>
          </a:cu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Connector 37"/>
          <p:cNvCxnSpPr/>
          <p:nvPr/>
        </p:nvCxnSpPr>
        <p:spPr>
          <a:xfrm>
            <a:off x="4079267" y="5089207"/>
            <a:ext cx="3227969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Picture 38"/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 flipH="1">
            <a:off x="8694954" y="2850195"/>
            <a:ext cx="937622" cy="932294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 flipH="1">
            <a:off x="8694954" y="4408068"/>
            <a:ext cx="937622" cy="93229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632576" y="3170223"/>
            <a:ext cx="20197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smtClean="0"/>
              <a:t>PAV 1</a:t>
            </a:r>
            <a:endParaRPr lang="en-US" sz="2800"/>
          </a:p>
        </p:txBody>
      </p:sp>
      <p:sp>
        <p:nvSpPr>
          <p:cNvPr id="45" name="TextBox 44"/>
          <p:cNvSpPr txBox="1"/>
          <p:nvPr/>
        </p:nvSpPr>
        <p:spPr>
          <a:xfrm>
            <a:off x="9632576" y="4758877"/>
            <a:ext cx="20197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PAV 2</a:t>
            </a:r>
            <a:endParaRPr lang="en-US" sz="2800" dirty="0"/>
          </a:p>
        </p:txBody>
      </p:sp>
      <p:grpSp>
        <p:nvGrpSpPr>
          <p:cNvPr id="15" name="Group 14"/>
          <p:cNvGrpSpPr/>
          <p:nvPr/>
        </p:nvGrpSpPr>
        <p:grpSpPr>
          <a:xfrm>
            <a:off x="3690257" y="3396342"/>
            <a:ext cx="4653643" cy="1730829"/>
            <a:chOff x="3690257" y="3396342"/>
            <a:chExt cx="4653643" cy="1730829"/>
          </a:xfrm>
        </p:grpSpPr>
        <p:sp>
          <p:nvSpPr>
            <p:cNvPr id="12" name="Freeform 11"/>
            <p:cNvSpPr/>
            <p:nvPr/>
          </p:nvSpPr>
          <p:spPr>
            <a:xfrm>
              <a:off x="3690257" y="3396342"/>
              <a:ext cx="4653643" cy="1730829"/>
            </a:xfrm>
            <a:custGeom>
              <a:avLst/>
              <a:gdLst>
                <a:gd name="connsiteX0" fmla="*/ 0 w 4653643"/>
                <a:gd name="connsiteY0" fmla="*/ 865415 h 1730829"/>
                <a:gd name="connsiteX1" fmla="*/ 408214 w 4653643"/>
                <a:gd name="connsiteY1" fmla="*/ 1730829 h 1730829"/>
                <a:gd name="connsiteX2" fmla="*/ 2057400 w 4653643"/>
                <a:gd name="connsiteY2" fmla="*/ 0 h 1730829"/>
                <a:gd name="connsiteX3" fmla="*/ 2498272 w 4653643"/>
                <a:gd name="connsiteY3" fmla="*/ 865415 h 1730829"/>
                <a:gd name="connsiteX4" fmla="*/ 3216729 w 4653643"/>
                <a:gd name="connsiteY4" fmla="*/ 881743 h 1730829"/>
                <a:gd name="connsiteX5" fmla="*/ 3608614 w 4653643"/>
                <a:gd name="connsiteY5" fmla="*/ 48986 h 1730829"/>
                <a:gd name="connsiteX6" fmla="*/ 4653643 w 4653643"/>
                <a:gd name="connsiteY6" fmla="*/ 48986 h 1730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53643" h="1730829">
                  <a:moveTo>
                    <a:pt x="0" y="865415"/>
                  </a:moveTo>
                  <a:lnTo>
                    <a:pt x="408214" y="1730829"/>
                  </a:lnTo>
                  <a:lnTo>
                    <a:pt x="2057400" y="0"/>
                  </a:lnTo>
                  <a:lnTo>
                    <a:pt x="2498272" y="865415"/>
                  </a:lnTo>
                  <a:lnTo>
                    <a:pt x="3216729" y="881743"/>
                  </a:lnTo>
                  <a:lnTo>
                    <a:pt x="3608614" y="48986"/>
                  </a:lnTo>
                  <a:lnTo>
                    <a:pt x="4653643" y="48986"/>
                  </a:ln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 13"/>
            <p:cNvSpPr/>
            <p:nvPr/>
          </p:nvSpPr>
          <p:spPr>
            <a:xfrm>
              <a:off x="4035296" y="3396342"/>
              <a:ext cx="3296234" cy="1698171"/>
            </a:xfrm>
            <a:custGeom>
              <a:avLst/>
              <a:gdLst>
                <a:gd name="connsiteX0" fmla="*/ 0 w 3282043"/>
                <a:gd name="connsiteY0" fmla="*/ 0 h 1747157"/>
                <a:gd name="connsiteX1" fmla="*/ 1110343 w 3282043"/>
                <a:gd name="connsiteY1" fmla="*/ 914400 h 1747157"/>
                <a:gd name="connsiteX2" fmla="*/ 2073728 w 3282043"/>
                <a:gd name="connsiteY2" fmla="*/ 1730829 h 1747157"/>
                <a:gd name="connsiteX3" fmla="*/ 3282043 w 3282043"/>
                <a:gd name="connsiteY3" fmla="*/ 1747157 h 1747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82043" h="1747157">
                  <a:moveTo>
                    <a:pt x="0" y="0"/>
                  </a:moveTo>
                  <a:lnTo>
                    <a:pt x="1110343" y="914400"/>
                  </a:lnTo>
                  <a:lnTo>
                    <a:pt x="2073728" y="1730829"/>
                  </a:lnTo>
                  <a:lnTo>
                    <a:pt x="3282043" y="1747157"/>
                  </a:ln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52754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/>
              <a:t>Deployment Models of AVs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70861F-C4E5-6A42-9145-5E09253D72FC}" type="slidenum">
              <a:rPr lang="en-US" smtClean="0"/>
              <a:t>2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290918" y="1529274"/>
            <a:ext cx="2438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Private AVs (PAVs)</a:t>
            </a:r>
            <a:endParaRPr lang="en-US" sz="24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4607857" y="1552477"/>
            <a:ext cx="23577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Shared AVs (SAVs)</a:t>
            </a:r>
            <a:endParaRPr lang="en-US" sz="24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7736542" y="1529274"/>
            <a:ext cx="36172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Transit Complementary AVs (TCAVs)</a:t>
            </a:r>
            <a:endParaRPr lang="en-US" sz="2400" b="1" dirty="0"/>
          </a:p>
        </p:txBody>
      </p:sp>
      <p:pic>
        <p:nvPicPr>
          <p:cNvPr id="28674" name="Picture 2" descr="mage result for family flat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7592" y="3018318"/>
            <a:ext cx="1280553" cy="1280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2861625" y="4357986"/>
            <a:ext cx="987642" cy="982030"/>
          </a:xfrm>
          <a:prstGeom prst="rect">
            <a:avLst/>
          </a:prstGeom>
        </p:spPr>
      </p:pic>
      <p:pic>
        <p:nvPicPr>
          <p:cNvPr id="15" name="Picture 2" descr="mage result for family flat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3447" y="3074597"/>
            <a:ext cx="888598" cy="888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mage result for family flat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3706" y="3074597"/>
            <a:ext cx="888598" cy="888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mage result for family flat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3911" y="3074597"/>
            <a:ext cx="888598" cy="888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Connector 6"/>
          <p:cNvCxnSpPr/>
          <p:nvPr/>
        </p:nvCxnSpPr>
        <p:spPr>
          <a:xfrm>
            <a:off x="5818306" y="3977483"/>
            <a:ext cx="0" cy="577016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4886322" y="3977483"/>
            <a:ext cx="0" cy="23826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6813356" y="3977483"/>
            <a:ext cx="0" cy="23826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4886322" y="4215747"/>
            <a:ext cx="1940464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7" name="Picture 26"/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4940438" y="4506450"/>
            <a:ext cx="838330" cy="833566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5868090" y="4506450"/>
            <a:ext cx="838330" cy="833566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1112598" y="4357986"/>
            <a:ext cx="987642" cy="982030"/>
          </a:xfrm>
          <a:prstGeom prst="rect">
            <a:avLst/>
          </a:prstGeom>
        </p:spPr>
      </p:pic>
      <p:cxnSp>
        <p:nvCxnSpPr>
          <p:cNvPr id="31" name="Straight Connector 30"/>
          <p:cNvCxnSpPr>
            <a:stCxn id="28674" idx="2"/>
          </p:cNvCxnSpPr>
          <p:nvPr/>
        </p:nvCxnSpPr>
        <p:spPr>
          <a:xfrm>
            <a:off x="2497869" y="4298871"/>
            <a:ext cx="0" cy="692621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2100240" y="4991492"/>
            <a:ext cx="761385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8" name="Picture 2" descr="mage result for family flat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6759" y="3067052"/>
            <a:ext cx="888598" cy="888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38" descr="mage result for family flat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7018" y="3067052"/>
            <a:ext cx="888598" cy="888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" descr="mage result for family flat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7223" y="3067052"/>
            <a:ext cx="888598" cy="888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1" name="Straight Connector 40"/>
          <p:cNvCxnSpPr/>
          <p:nvPr/>
        </p:nvCxnSpPr>
        <p:spPr>
          <a:xfrm>
            <a:off x="9611618" y="3969938"/>
            <a:ext cx="0" cy="416325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8679634" y="3969938"/>
            <a:ext cx="0" cy="23826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10606668" y="3969938"/>
            <a:ext cx="0" cy="23826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8679634" y="4208202"/>
            <a:ext cx="1940464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5" name="Picture 44"/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9157018" y="4386263"/>
            <a:ext cx="838330" cy="833566"/>
          </a:xfrm>
          <a:prstGeom prst="rect">
            <a:avLst/>
          </a:prstGeom>
        </p:spPr>
      </p:pic>
      <p:cxnSp>
        <p:nvCxnSpPr>
          <p:cNvPr id="48" name="Straight Connector 47"/>
          <p:cNvCxnSpPr/>
          <p:nvPr/>
        </p:nvCxnSpPr>
        <p:spPr>
          <a:xfrm>
            <a:off x="9610413" y="5220479"/>
            <a:ext cx="0" cy="24441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8972550" y="5464893"/>
            <a:ext cx="1285875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8678" name="Picture 6" descr="mage result for bus flat icon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259" b="68171"/>
          <a:stretch/>
        </p:blipFill>
        <p:spPr bwMode="auto">
          <a:xfrm>
            <a:off x="7958066" y="4618851"/>
            <a:ext cx="1137291" cy="1107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6" descr="mage result for bus flat icon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658" t="32728" r="3601" b="35443"/>
          <a:stretch/>
        </p:blipFill>
        <p:spPr bwMode="auto">
          <a:xfrm>
            <a:off x="9946621" y="4460754"/>
            <a:ext cx="1299640" cy="1265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7" name="Straight Connector 56"/>
          <p:cNvCxnSpPr/>
          <p:nvPr/>
        </p:nvCxnSpPr>
        <p:spPr>
          <a:xfrm>
            <a:off x="926770" y="2596590"/>
            <a:ext cx="10651067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  <a:alpha val="5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V="1">
            <a:off x="4045325" y="1560895"/>
            <a:ext cx="0" cy="4543523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  <a:alpha val="5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flipV="1">
            <a:off x="7649137" y="1529274"/>
            <a:ext cx="0" cy="4575144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  <a:alpha val="5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2484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 smtClean="0"/>
              <a:t>STEP 2 </a:t>
            </a:r>
            <a:r>
              <a:rPr lang="en-US" sz="3600" dirty="0"/>
              <a:t>VMT </a:t>
            </a:r>
            <a:r>
              <a:rPr lang="en-US" sz="3600" dirty="0" smtClean="0"/>
              <a:t>Minimization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solidFill>
                  <a:srgbClr val="8D000C"/>
                </a:solidFill>
              </a:rPr>
              <a:t>MIP VMT Minimization Model</a:t>
            </a:r>
            <a:endParaRPr lang="en-US" dirty="0">
              <a:solidFill>
                <a:srgbClr val="8D000C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b="1" dirty="0" smtClean="0"/>
              <a:t>Develop a Trip Connectivity Graph</a:t>
            </a:r>
            <a:endParaRPr lang="en-US" sz="32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70861F-C4E5-6A42-9145-5E09253D72FC}" type="slidenum">
              <a:rPr lang="en-US" smtClean="0"/>
              <a:t>20</a:t>
            </a:fld>
            <a:endParaRPr lang="en-US"/>
          </a:p>
        </p:txBody>
      </p:sp>
      <p:grpSp>
        <p:nvGrpSpPr>
          <p:cNvPr id="47" name="Group 46"/>
          <p:cNvGrpSpPr/>
          <p:nvPr/>
        </p:nvGrpSpPr>
        <p:grpSpPr>
          <a:xfrm>
            <a:off x="826324" y="2445721"/>
            <a:ext cx="11105976" cy="4682444"/>
            <a:chOff x="826324" y="2445721"/>
            <a:chExt cx="11105976" cy="4682444"/>
          </a:xfrm>
        </p:grpSpPr>
        <p:pic>
          <p:nvPicPr>
            <p:cNvPr id="3074" name="Picture 2" descr="elated image"/>
            <p:cNvPicPr>
              <a:picLocks noChangeAspect="1" noChangeArrowheads="1"/>
            </p:cNvPicPr>
            <p:nvPr/>
          </p:nvPicPr>
          <p:blipFill rotWithShape="1">
            <a:blip r:embed="rId3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11" t="46625" r="72802" b="35889"/>
            <a:stretch/>
          </p:blipFill>
          <p:spPr bwMode="auto">
            <a:xfrm>
              <a:off x="838200" y="3106016"/>
              <a:ext cx="711200" cy="711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2" descr="elated image"/>
            <p:cNvPicPr>
              <a:picLocks noChangeAspect="1" noChangeArrowheads="1"/>
            </p:cNvPicPr>
            <p:nvPr/>
          </p:nvPicPr>
          <p:blipFill rotWithShape="1">
            <a:blip r:embed="rId3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615" t="46466" r="51898" b="36048"/>
            <a:stretch/>
          </p:blipFill>
          <p:spPr bwMode="auto">
            <a:xfrm>
              <a:off x="826324" y="3907303"/>
              <a:ext cx="711200" cy="711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2" descr="elated image"/>
            <p:cNvPicPr>
              <a:picLocks noChangeAspect="1" noChangeArrowheads="1"/>
            </p:cNvPicPr>
            <p:nvPr/>
          </p:nvPicPr>
          <p:blipFill rotWithShape="1">
            <a:blip r:embed="rId3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11" t="72415" r="72802" b="10099"/>
            <a:stretch/>
          </p:blipFill>
          <p:spPr bwMode="auto">
            <a:xfrm>
              <a:off x="838200" y="4708590"/>
              <a:ext cx="711200" cy="711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2" descr="elated image"/>
            <p:cNvPicPr>
              <a:picLocks noChangeAspect="1" noChangeArrowheads="1"/>
            </p:cNvPicPr>
            <p:nvPr/>
          </p:nvPicPr>
          <p:blipFill rotWithShape="1">
            <a:blip r:embed="rId3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589" t="72389" r="51924" b="10125"/>
            <a:stretch/>
          </p:blipFill>
          <p:spPr bwMode="auto">
            <a:xfrm>
              <a:off x="838200" y="5556865"/>
              <a:ext cx="711200" cy="711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/>
            <p:cNvSpPr txBox="1"/>
            <p:nvPr/>
          </p:nvSpPr>
          <p:spPr>
            <a:xfrm>
              <a:off x="9979174" y="6050697"/>
              <a:ext cx="19531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mtClean="0"/>
                <a:t>Time of the day</a:t>
              </a:r>
              <a:endParaRPr lang="en-US"/>
            </a:p>
          </p:txBody>
        </p:sp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33424" y="3050250"/>
              <a:ext cx="7372921" cy="4077915"/>
            </a:xfrm>
            <a:prstGeom prst="rect">
              <a:avLst/>
            </a:prstGeom>
          </p:spPr>
        </p:pic>
        <p:sp>
          <p:nvSpPr>
            <p:cNvPr id="46" name="TextBox 45"/>
            <p:cNvSpPr txBox="1"/>
            <p:nvPr/>
          </p:nvSpPr>
          <p:spPr>
            <a:xfrm>
              <a:off x="826324" y="2445721"/>
              <a:ext cx="57912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smtClean="0"/>
                <a:t>Example Family, </a:t>
              </a:r>
              <a:r>
                <a:rPr lang="en-US" sz="2800" b="1" dirty="0" smtClean="0">
                  <a:solidFill>
                    <a:srgbClr val="8D000C"/>
                  </a:solidFill>
                </a:rPr>
                <a:t>2</a:t>
              </a:r>
              <a:r>
                <a:rPr lang="en-US" sz="2000" b="1" dirty="0" smtClean="0"/>
                <a:t> required PAVs</a:t>
              </a:r>
              <a:endParaRPr lang="en-US" sz="2000" b="1" dirty="0"/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1833424" y="6413539"/>
              <a:ext cx="981893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/>
          <p:cNvGrpSpPr/>
          <p:nvPr/>
        </p:nvGrpSpPr>
        <p:grpSpPr>
          <a:xfrm>
            <a:off x="1833424" y="6050697"/>
            <a:ext cx="6077083" cy="378614"/>
            <a:chOff x="1833424" y="6050697"/>
            <a:chExt cx="6077083" cy="378614"/>
          </a:xfrm>
        </p:grpSpPr>
        <p:sp>
          <p:nvSpPr>
            <p:cNvPr id="63" name="TextBox 62"/>
            <p:cNvSpPr txBox="1"/>
            <p:nvPr/>
          </p:nvSpPr>
          <p:spPr>
            <a:xfrm>
              <a:off x="1833424" y="6050697"/>
              <a:ext cx="19531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1</a:t>
              </a:r>
              <a:endParaRPr lang="en-US" dirty="0"/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5168059" y="6050697"/>
              <a:ext cx="19531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mtClean="0"/>
                <a:t>12</a:t>
              </a:r>
              <a:endParaRPr lang="en-US" dirty="0"/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3426656" y="6050697"/>
              <a:ext cx="19531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6</a:t>
              </a: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3717535" y="6050697"/>
              <a:ext cx="19531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mtClean="0"/>
                <a:t>7</a:t>
              </a:r>
              <a:endParaRPr lang="en-US" dirty="0"/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3999748" y="6050697"/>
              <a:ext cx="1774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8</a:t>
              </a:r>
              <a:endParaRPr lang="en-US" dirty="0"/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6700572" y="6050697"/>
              <a:ext cx="4205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mtClean="0"/>
                <a:t>17</a:t>
              </a:r>
              <a:endParaRPr lang="en-US" dirty="0"/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7026278" y="6059979"/>
              <a:ext cx="5687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mtClean="0"/>
                <a:t>18</a:t>
              </a:r>
              <a:endParaRPr lang="en-US" dirty="0"/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7341748" y="6059979"/>
              <a:ext cx="5687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19</a:t>
              </a:r>
              <a:endParaRPr lang="en-US" dirty="0"/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3583650" y="3336923"/>
            <a:ext cx="4808611" cy="1881686"/>
            <a:chOff x="3583650" y="3336923"/>
            <a:chExt cx="4808611" cy="1881686"/>
          </a:xfrm>
        </p:grpSpPr>
        <p:sp>
          <p:nvSpPr>
            <p:cNvPr id="41" name="Rectangle 40"/>
            <p:cNvSpPr/>
            <p:nvPr/>
          </p:nvSpPr>
          <p:spPr>
            <a:xfrm>
              <a:off x="3947056" y="3336924"/>
              <a:ext cx="184465" cy="20902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3583650" y="4169927"/>
              <a:ext cx="194846" cy="23814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3999747" y="4959805"/>
              <a:ext cx="177494" cy="25880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5673814" y="3336924"/>
              <a:ext cx="189104" cy="20902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5050258" y="4149399"/>
              <a:ext cx="221131" cy="25866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/>
            <p:cNvSpPr/>
            <p:nvPr/>
          </p:nvSpPr>
          <p:spPr>
            <a:xfrm>
              <a:off x="6027563" y="4959805"/>
              <a:ext cx="176013" cy="25880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/>
            <p:cNvSpPr/>
            <p:nvPr/>
          </p:nvSpPr>
          <p:spPr>
            <a:xfrm>
              <a:off x="6061916" y="4149399"/>
              <a:ext cx="276131" cy="25866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6788613" y="4149399"/>
              <a:ext cx="276131" cy="25866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/>
            <p:cNvSpPr/>
            <p:nvPr/>
          </p:nvSpPr>
          <p:spPr>
            <a:xfrm>
              <a:off x="7216106" y="3336923"/>
              <a:ext cx="189104" cy="2633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1"/>
            <p:cNvSpPr/>
            <p:nvPr/>
          </p:nvSpPr>
          <p:spPr>
            <a:xfrm>
              <a:off x="7172994" y="4959805"/>
              <a:ext cx="232216" cy="25880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Rectangle 70"/>
            <p:cNvSpPr/>
            <p:nvPr/>
          </p:nvSpPr>
          <p:spPr>
            <a:xfrm>
              <a:off x="7646670" y="3336923"/>
              <a:ext cx="189104" cy="2633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Rectangle 71"/>
            <p:cNvSpPr/>
            <p:nvPr/>
          </p:nvSpPr>
          <p:spPr>
            <a:xfrm>
              <a:off x="8203157" y="3336923"/>
              <a:ext cx="189104" cy="2633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8947503" y="3101339"/>
            <a:ext cx="29145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arenR"/>
            </a:pPr>
            <a:r>
              <a:rPr lang="en-US" sz="2000" dirty="0" smtClean="0"/>
              <a:t>Nodes are vehicle trips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8864362" y="3075161"/>
                <a:ext cx="2446018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96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9600" b="0" i="1" smtClean="0">
                              <a:latin typeface="Cambria Math" charset="0"/>
                            </a:rPr>
                            <m:t>𝑛</m:t>
                          </m:r>
                        </m:e>
                        <m:sub>
                          <m:r>
                            <a:rPr lang="en-US" sz="9600" b="0" i="1" smtClean="0">
                              <a:latin typeface="Cambria Math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9600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4362" y="3075161"/>
                <a:ext cx="2446018" cy="156966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08675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 smtClean="0"/>
              <a:t>STEP 2 </a:t>
            </a:r>
            <a:r>
              <a:rPr lang="en-US" sz="3600" dirty="0"/>
              <a:t>VMT </a:t>
            </a:r>
            <a:r>
              <a:rPr lang="en-US" sz="3600" dirty="0" smtClean="0"/>
              <a:t>Minimization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solidFill>
                  <a:srgbClr val="8D000C"/>
                </a:solidFill>
              </a:rPr>
              <a:t>MIP VMT Minimization Model</a:t>
            </a:r>
            <a:endParaRPr lang="en-US" dirty="0">
              <a:solidFill>
                <a:srgbClr val="8D000C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b="1" dirty="0" smtClean="0"/>
              <a:t>Develop a Trip Connectivity Graph</a:t>
            </a:r>
            <a:endParaRPr lang="en-US" sz="32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70861F-C4E5-6A42-9145-5E09253D72FC}" type="slidenum">
              <a:rPr lang="en-US" smtClean="0"/>
              <a:t>21</a:t>
            </a:fld>
            <a:endParaRPr lang="en-US"/>
          </a:p>
        </p:txBody>
      </p:sp>
      <p:grpSp>
        <p:nvGrpSpPr>
          <p:cNvPr id="47" name="Group 46"/>
          <p:cNvGrpSpPr/>
          <p:nvPr/>
        </p:nvGrpSpPr>
        <p:grpSpPr>
          <a:xfrm>
            <a:off x="826324" y="2445721"/>
            <a:ext cx="11105976" cy="4682444"/>
            <a:chOff x="826324" y="2445721"/>
            <a:chExt cx="11105976" cy="4682444"/>
          </a:xfrm>
        </p:grpSpPr>
        <p:pic>
          <p:nvPicPr>
            <p:cNvPr id="3074" name="Picture 2" descr="elated image"/>
            <p:cNvPicPr>
              <a:picLocks noChangeAspect="1" noChangeArrowheads="1"/>
            </p:cNvPicPr>
            <p:nvPr/>
          </p:nvPicPr>
          <p:blipFill rotWithShape="1">
            <a:blip r:embed="rId3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11" t="46625" r="72802" b="35889"/>
            <a:stretch/>
          </p:blipFill>
          <p:spPr bwMode="auto">
            <a:xfrm>
              <a:off x="838200" y="3106016"/>
              <a:ext cx="711200" cy="711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2" descr="elated image"/>
            <p:cNvPicPr>
              <a:picLocks noChangeAspect="1" noChangeArrowheads="1"/>
            </p:cNvPicPr>
            <p:nvPr/>
          </p:nvPicPr>
          <p:blipFill rotWithShape="1">
            <a:blip r:embed="rId3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615" t="46466" r="51898" b="36048"/>
            <a:stretch/>
          </p:blipFill>
          <p:spPr bwMode="auto">
            <a:xfrm>
              <a:off x="826324" y="3907303"/>
              <a:ext cx="711200" cy="711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2" descr="elated image"/>
            <p:cNvPicPr>
              <a:picLocks noChangeAspect="1" noChangeArrowheads="1"/>
            </p:cNvPicPr>
            <p:nvPr/>
          </p:nvPicPr>
          <p:blipFill rotWithShape="1">
            <a:blip r:embed="rId3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11" t="72415" r="72802" b="10099"/>
            <a:stretch/>
          </p:blipFill>
          <p:spPr bwMode="auto">
            <a:xfrm>
              <a:off x="838200" y="4708590"/>
              <a:ext cx="711200" cy="711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2" descr="elated image"/>
            <p:cNvPicPr>
              <a:picLocks noChangeAspect="1" noChangeArrowheads="1"/>
            </p:cNvPicPr>
            <p:nvPr/>
          </p:nvPicPr>
          <p:blipFill rotWithShape="1">
            <a:blip r:embed="rId3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589" t="72389" r="51924" b="10125"/>
            <a:stretch/>
          </p:blipFill>
          <p:spPr bwMode="auto">
            <a:xfrm>
              <a:off x="838200" y="5556865"/>
              <a:ext cx="711200" cy="711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/>
            <p:cNvSpPr txBox="1"/>
            <p:nvPr/>
          </p:nvSpPr>
          <p:spPr>
            <a:xfrm>
              <a:off x="9979174" y="6050697"/>
              <a:ext cx="19531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mtClean="0"/>
                <a:t>Time of the day</a:t>
              </a:r>
              <a:endParaRPr lang="en-US"/>
            </a:p>
          </p:txBody>
        </p:sp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33424" y="3050250"/>
              <a:ext cx="7372921" cy="4077915"/>
            </a:xfrm>
            <a:prstGeom prst="rect">
              <a:avLst/>
            </a:prstGeom>
          </p:spPr>
        </p:pic>
        <p:sp>
          <p:nvSpPr>
            <p:cNvPr id="46" name="TextBox 45"/>
            <p:cNvSpPr txBox="1"/>
            <p:nvPr/>
          </p:nvSpPr>
          <p:spPr>
            <a:xfrm>
              <a:off x="826324" y="2445721"/>
              <a:ext cx="57912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smtClean="0"/>
                <a:t>Example Family, </a:t>
              </a:r>
              <a:r>
                <a:rPr lang="en-US" sz="2800" b="1" dirty="0" smtClean="0">
                  <a:solidFill>
                    <a:srgbClr val="8D000C"/>
                  </a:solidFill>
                </a:rPr>
                <a:t>2</a:t>
              </a:r>
              <a:r>
                <a:rPr lang="en-US" sz="2000" b="1" dirty="0" smtClean="0"/>
                <a:t> required PAVs</a:t>
              </a:r>
              <a:endParaRPr lang="en-US" sz="2000" b="1" dirty="0"/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1833424" y="6413539"/>
              <a:ext cx="981893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/>
          <p:cNvGrpSpPr/>
          <p:nvPr/>
        </p:nvGrpSpPr>
        <p:grpSpPr>
          <a:xfrm>
            <a:off x="1833424" y="6050697"/>
            <a:ext cx="6077083" cy="378614"/>
            <a:chOff x="1833424" y="6050697"/>
            <a:chExt cx="6077083" cy="378614"/>
          </a:xfrm>
        </p:grpSpPr>
        <p:sp>
          <p:nvSpPr>
            <p:cNvPr id="63" name="TextBox 62"/>
            <p:cNvSpPr txBox="1"/>
            <p:nvPr/>
          </p:nvSpPr>
          <p:spPr>
            <a:xfrm>
              <a:off x="1833424" y="6050697"/>
              <a:ext cx="19531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1</a:t>
              </a:r>
              <a:endParaRPr lang="en-US" dirty="0"/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5168059" y="6050697"/>
              <a:ext cx="19531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mtClean="0"/>
                <a:t>12</a:t>
              </a:r>
              <a:endParaRPr lang="en-US" dirty="0"/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3426656" y="6050697"/>
              <a:ext cx="19531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6</a:t>
              </a: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3717535" y="6050697"/>
              <a:ext cx="19531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mtClean="0"/>
                <a:t>7</a:t>
              </a:r>
              <a:endParaRPr lang="en-US" dirty="0"/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3999748" y="6050697"/>
              <a:ext cx="1774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8</a:t>
              </a:r>
              <a:endParaRPr lang="en-US" dirty="0"/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6700572" y="6050697"/>
              <a:ext cx="4205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mtClean="0"/>
                <a:t>17</a:t>
              </a:r>
              <a:endParaRPr lang="en-US" dirty="0"/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7026278" y="6059979"/>
              <a:ext cx="5687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mtClean="0"/>
                <a:t>18</a:t>
              </a:r>
              <a:endParaRPr lang="en-US" dirty="0"/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7341748" y="6059979"/>
              <a:ext cx="5687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19</a:t>
              </a:r>
              <a:endParaRPr lang="en-US" dirty="0"/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3583650" y="3336923"/>
            <a:ext cx="4808611" cy="1881686"/>
            <a:chOff x="3583650" y="3336923"/>
            <a:chExt cx="4808611" cy="1881686"/>
          </a:xfrm>
        </p:grpSpPr>
        <p:sp>
          <p:nvSpPr>
            <p:cNvPr id="41" name="Rectangle 40"/>
            <p:cNvSpPr/>
            <p:nvPr/>
          </p:nvSpPr>
          <p:spPr>
            <a:xfrm>
              <a:off x="3947056" y="3336924"/>
              <a:ext cx="184465" cy="20902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3583650" y="4169927"/>
              <a:ext cx="194846" cy="23814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3999747" y="4959805"/>
              <a:ext cx="177494" cy="25880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5673814" y="3336924"/>
              <a:ext cx="189104" cy="20902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5050258" y="4149399"/>
              <a:ext cx="221131" cy="25866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/>
            <p:cNvSpPr/>
            <p:nvPr/>
          </p:nvSpPr>
          <p:spPr>
            <a:xfrm>
              <a:off x="6027563" y="4959805"/>
              <a:ext cx="176013" cy="25880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/>
            <p:cNvSpPr/>
            <p:nvPr/>
          </p:nvSpPr>
          <p:spPr>
            <a:xfrm>
              <a:off x="6061916" y="4149399"/>
              <a:ext cx="276131" cy="258669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6788613" y="4149399"/>
              <a:ext cx="276131" cy="25866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/>
            <p:cNvSpPr/>
            <p:nvPr/>
          </p:nvSpPr>
          <p:spPr>
            <a:xfrm>
              <a:off x="7216106" y="3336923"/>
              <a:ext cx="189104" cy="2633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1"/>
            <p:cNvSpPr/>
            <p:nvPr/>
          </p:nvSpPr>
          <p:spPr>
            <a:xfrm>
              <a:off x="7172994" y="4959805"/>
              <a:ext cx="232216" cy="25880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Rectangle 70"/>
            <p:cNvSpPr/>
            <p:nvPr/>
          </p:nvSpPr>
          <p:spPr>
            <a:xfrm>
              <a:off x="7646670" y="3336923"/>
              <a:ext cx="189104" cy="2633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Rectangle 71"/>
            <p:cNvSpPr/>
            <p:nvPr/>
          </p:nvSpPr>
          <p:spPr>
            <a:xfrm>
              <a:off x="8203157" y="3336923"/>
              <a:ext cx="189104" cy="2633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8947503" y="3101339"/>
            <a:ext cx="29145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2">
                    <a:lumMod val="90000"/>
                  </a:schemeClr>
                </a:solidFill>
              </a:rPr>
              <a:t>1) Nodes are vehicle trips</a:t>
            </a:r>
            <a:endParaRPr lang="en-US" sz="2000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8947503" y="3526598"/>
            <a:ext cx="291453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2</a:t>
            </a:r>
            <a:r>
              <a:rPr lang="en-US" sz="2000" dirty="0" smtClean="0"/>
              <a:t>) Edges: Connect Trips </a:t>
            </a:r>
            <a:r>
              <a:rPr lang="en-US" sz="2000" b="1" dirty="0" smtClean="0">
                <a:solidFill>
                  <a:srgbClr val="8D000C"/>
                </a:solidFill>
              </a:rPr>
              <a:t>ONLY IF </a:t>
            </a:r>
            <a:r>
              <a:rPr lang="en-US" sz="2000" dirty="0" smtClean="0"/>
              <a:t>there is enough relocation time</a:t>
            </a:r>
          </a:p>
          <a:p>
            <a:r>
              <a:rPr lang="en-US" sz="2000" dirty="0" smtClean="0"/>
              <a:t>3) Edge Cost = Relocation VMT</a:t>
            </a:r>
          </a:p>
          <a:p>
            <a:r>
              <a:rPr lang="en-US" sz="2000" dirty="0" smtClean="0"/>
              <a:t>4) Edge is directed based on time</a:t>
            </a:r>
          </a:p>
          <a:p>
            <a:endParaRPr lang="en-US" sz="2000" dirty="0"/>
          </a:p>
        </p:txBody>
      </p:sp>
      <p:cxnSp>
        <p:nvCxnSpPr>
          <p:cNvPr id="13" name="Curved Connector 12"/>
          <p:cNvCxnSpPr>
            <a:stCxn id="57" idx="0"/>
            <a:endCxn id="61" idx="1"/>
          </p:cNvCxnSpPr>
          <p:nvPr/>
        </p:nvCxnSpPr>
        <p:spPr>
          <a:xfrm rot="5400000" flipH="1" flipV="1">
            <a:off x="6367636" y="3300929"/>
            <a:ext cx="680816" cy="1016124"/>
          </a:xfrm>
          <a:prstGeom prst="curvedConnector2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urved Connector 51"/>
          <p:cNvCxnSpPr>
            <a:stCxn id="57" idx="0"/>
            <a:endCxn id="71" idx="0"/>
          </p:cNvCxnSpPr>
          <p:nvPr/>
        </p:nvCxnSpPr>
        <p:spPr>
          <a:xfrm rot="5400000" flipH="1" flipV="1">
            <a:off x="6564364" y="2972541"/>
            <a:ext cx="812476" cy="1541240"/>
          </a:xfrm>
          <a:prstGeom prst="curvedConnector3">
            <a:avLst>
              <a:gd name="adj1" fmla="val 12813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urved Connector 53"/>
          <p:cNvCxnSpPr>
            <a:stCxn id="57" idx="0"/>
            <a:endCxn id="72" idx="0"/>
          </p:cNvCxnSpPr>
          <p:nvPr/>
        </p:nvCxnSpPr>
        <p:spPr>
          <a:xfrm rot="5400000" flipH="1" flipV="1">
            <a:off x="6842607" y="2694298"/>
            <a:ext cx="812476" cy="2097727"/>
          </a:xfrm>
          <a:prstGeom prst="curvedConnector3">
            <a:avLst>
              <a:gd name="adj1" fmla="val 17241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urved Connector 58"/>
          <p:cNvCxnSpPr/>
          <p:nvPr/>
        </p:nvCxnSpPr>
        <p:spPr>
          <a:xfrm>
            <a:off x="6338047" y="4263744"/>
            <a:ext cx="450566" cy="12700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urved Connector 72"/>
          <p:cNvCxnSpPr>
            <a:stCxn id="57" idx="2"/>
            <a:endCxn id="62" idx="1"/>
          </p:cNvCxnSpPr>
          <p:nvPr/>
        </p:nvCxnSpPr>
        <p:spPr>
          <a:xfrm rot="16200000" flipH="1">
            <a:off x="6345919" y="4262131"/>
            <a:ext cx="681139" cy="973012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7405210" y="2455120"/>
            <a:ext cx="5693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smtClean="0"/>
              <a:t>20</a:t>
            </a:r>
            <a:endParaRPr lang="en-US" sz="3200"/>
          </a:p>
        </p:txBody>
      </p:sp>
      <p:sp>
        <p:nvSpPr>
          <p:cNvPr id="75" name="TextBox 74"/>
          <p:cNvSpPr txBox="1"/>
          <p:nvPr/>
        </p:nvSpPr>
        <p:spPr>
          <a:xfrm>
            <a:off x="6681568" y="2829044"/>
            <a:ext cx="5693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smtClean="0"/>
              <a:t>18</a:t>
            </a:r>
            <a:endParaRPr lang="en-US" sz="3200"/>
          </a:p>
        </p:txBody>
      </p:sp>
      <p:sp>
        <p:nvSpPr>
          <p:cNvPr id="77" name="TextBox 76"/>
          <p:cNvSpPr txBox="1"/>
          <p:nvPr/>
        </p:nvSpPr>
        <p:spPr>
          <a:xfrm>
            <a:off x="6361140" y="4004557"/>
            <a:ext cx="3770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smtClean="0"/>
              <a:t>0</a:t>
            </a:r>
            <a:endParaRPr lang="en-US" sz="3200" dirty="0"/>
          </a:p>
        </p:txBody>
      </p:sp>
      <p:sp>
        <p:nvSpPr>
          <p:cNvPr id="78" name="TextBox 77"/>
          <p:cNvSpPr txBox="1"/>
          <p:nvPr/>
        </p:nvSpPr>
        <p:spPr>
          <a:xfrm>
            <a:off x="6478157" y="4698798"/>
            <a:ext cx="3770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5</a:t>
            </a:r>
            <a:endParaRPr lang="en-US" sz="3200" dirty="0"/>
          </a:p>
        </p:txBody>
      </p:sp>
      <p:sp>
        <p:nvSpPr>
          <p:cNvPr id="79" name="TextBox 78"/>
          <p:cNvSpPr txBox="1"/>
          <p:nvPr/>
        </p:nvSpPr>
        <p:spPr>
          <a:xfrm>
            <a:off x="6385712" y="3327424"/>
            <a:ext cx="4667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8D000C"/>
                </a:solidFill>
              </a:rPr>
              <a:t>X</a:t>
            </a:r>
            <a:endParaRPr lang="en-US" sz="3200" b="1" dirty="0">
              <a:solidFill>
                <a:srgbClr val="8D000C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/>
              <p:cNvSpPr txBox="1"/>
              <p:nvPr/>
            </p:nvSpPr>
            <p:spPr>
              <a:xfrm>
                <a:off x="8662468" y="1226837"/>
                <a:ext cx="2446018" cy="16884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96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9600" b="0" i="1" smtClean="0">
                              <a:latin typeface="Cambria Math" charset="0"/>
                            </a:rPr>
                            <m:t>𝑒</m:t>
                          </m:r>
                        </m:e>
                        <m:sub>
                          <m:r>
                            <a:rPr lang="en-US" sz="9600" b="0" i="1" smtClean="0">
                              <a:latin typeface="Cambria Math" charset="0"/>
                            </a:rPr>
                            <m:t>𝑖</m:t>
                          </m:r>
                          <m:r>
                            <a:rPr lang="en-US" sz="9600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sz="9600" b="0" i="1" smtClean="0">
                              <a:latin typeface="Cambria Math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sz="9600" dirty="0"/>
              </a:p>
            </p:txBody>
          </p:sp>
        </mc:Choice>
        <mc:Fallback xmlns="">
          <p:sp>
            <p:nvSpPr>
              <p:cNvPr id="60" name="TextBox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2468" y="1226837"/>
                <a:ext cx="2446018" cy="1688476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Curved Connector 10"/>
          <p:cNvCxnSpPr>
            <a:stCxn id="53" idx="2"/>
            <a:endCxn id="57" idx="1"/>
          </p:cNvCxnSpPr>
          <p:nvPr/>
        </p:nvCxnSpPr>
        <p:spPr>
          <a:xfrm rot="16200000" flipH="1">
            <a:off x="5548747" y="3765565"/>
            <a:ext cx="732788" cy="293550"/>
          </a:xfrm>
          <a:prstGeom prst="curvedConnector2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urved Connector 75"/>
          <p:cNvCxnSpPr>
            <a:stCxn id="55" idx="3"/>
            <a:endCxn id="57" idx="1"/>
          </p:cNvCxnSpPr>
          <p:nvPr/>
        </p:nvCxnSpPr>
        <p:spPr>
          <a:xfrm>
            <a:off x="5271389" y="4278734"/>
            <a:ext cx="790527" cy="12700"/>
          </a:xfrm>
          <a:prstGeom prst="curvedConnector3">
            <a:avLst>
              <a:gd name="adj1" fmla="val 50000"/>
            </a:avLst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urved Connector 79"/>
          <p:cNvCxnSpPr>
            <a:stCxn id="41" idx="2"/>
            <a:endCxn id="57" idx="2"/>
          </p:cNvCxnSpPr>
          <p:nvPr/>
        </p:nvCxnSpPr>
        <p:spPr>
          <a:xfrm rot="16200000" flipH="1">
            <a:off x="4688574" y="2896660"/>
            <a:ext cx="862122" cy="2160693"/>
          </a:xfrm>
          <a:prstGeom prst="curvedConnector3">
            <a:avLst>
              <a:gd name="adj1" fmla="val 116874"/>
            </a:avLst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urved Connector 80"/>
          <p:cNvCxnSpPr>
            <a:stCxn id="50" idx="2"/>
            <a:endCxn id="57" idx="2"/>
          </p:cNvCxnSpPr>
          <p:nvPr/>
        </p:nvCxnSpPr>
        <p:spPr>
          <a:xfrm rot="5400000" flipH="1" flipV="1">
            <a:off x="4940526" y="3148614"/>
            <a:ext cx="1" cy="2518909"/>
          </a:xfrm>
          <a:prstGeom prst="curvedConnector3">
            <a:avLst>
              <a:gd name="adj1" fmla="val -22860000000"/>
            </a:avLst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urved Connector 81"/>
          <p:cNvCxnSpPr>
            <a:stCxn id="51" idx="2"/>
            <a:endCxn id="57" idx="2"/>
          </p:cNvCxnSpPr>
          <p:nvPr/>
        </p:nvCxnSpPr>
        <p:spPr>
          <a:xfrm rot="5400000" flipH="1" flipV="1">
            <a:off x="4738967" y="3757595"/>
            <a:ext cx="810541" cy="2111488"/>
          </a:xfrm>
          <a:prstGeom prst="curvedConnector3">
            <a:avLst>
              <a:gd name="adj1" fmla="val -28203"/>
            </a:avLst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765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dirty="0" smtClean="0"/>
              <a:t>STEP 2 </a:t>
            </a:r>
            <a:r>
              <a:rPr lang="en-US" sz="3600" dirty="0"/>
              <a:t>VMT Minimization</a:t>
            </a:r>
            <a:br>
              <a:rPr lang="en-US" sz="3600" dirty="0"/>
            </a:br>
            <a:r>
              <a:rPr lang="en-US" dirty="0" smtClean="0">
                <a:solidFill>
                  <a:srgbClr val="8D000C"/>
                </a:solidFill>
              </a:rPr>
              <a:t>MIP VMT Minimization Model</a:t>
            </a:r>
            <a:endParaRPr lang="en-US" dirty="0">
              <a:solidFill>
                <a:srgbClr val="8D000C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b="1" dirty="0" smtClean="0"/>
              <a:t>Decision variable: </a:t>
            </a:r>
            <a:endParaRPr lang="en-US" sz="32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70861F-C4E5-6A42-9145-5E09253D72FC}" type="slidenum">
              <a:rPr lang="en-US" smtClean="0"/>
              <a:t>22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/>
              <p:cNvSpPr txBox="1"/>
              <p:nvPr/>
            </p:nvSpPr>
            <p:spPr>
              <a:xfrm>
                <a:off x="1160712" y="3200945"/>
                <a:ext cx="8701566" cy="1862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mr-IN" sz="3600" b="0" i="1" smtClean="0">
                            <a:latin typeface="Cambria Math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mr-IN" sz="3600" b="0" i="1" smtClean="0">
                                <a:latin typeface="Cambria Math" charset="0"/>
                              </a:rPr>
                            </m:ctrlPr>
                          </m:eqArrPr>
                          <m:e>
                            <m:r>
                              <a:rPr lang="en-US" sz="3600" b="0" i="1" smtClean="0">
                                <a:latin typeface="Cambria Math" charset="0"/>
                              </a:rPr>
                              <m:t>1, </m:t>
                            </m:r>
                            <m:r>
                              <a:rPr lang="en-US" sz="3600" b="0" i="1" smtClean="0">
                                <a:latin typeface="Cambria Math" charset="0"/>
                              </a:rPr>
                              <m:t>𝑖𝑓</m:t>
                            </m:r>
                            <m:r>
                              <a:rPr lang="en-US" sz="3600" b="0" i="1" smtClean="0">
                                <a:latin typeface="Cambria Math" charset="0"/>
                              </a:rPr>
                              <m:t> </m:t>
                            </m:r>
                            <m:sSup>
                              <m:sSupPr>
                                <m:ctrlPr>
                                  <a:rPr lang="en-US" sz="3600" b="0" i="1" smtClean="0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sz="3600" b="0" i="1" smtClean="0">
                                    <a:latin typeface="Cambria Math" charset="0"/>
                                  </a:rPr>
                                  <m:t>𝑣</m:t>
                                </m:r>
                              </m:e>
                              <m:sup>
                                <m:r>
                                  <a:rPr lang="en-US" sz="3600" b="0" i="1" smtClean="0">
                                    <a:latin typeface="Cambria Math" charset="0"/>
                                  </a:rPr>
                                  <m:t>𝑡h</m:t>
                                </m:r>
                              </m:sup>
                            </m:sSup>
                            <m:r>
                              <a:rPr lang="en-US" sz="3600" b="0" i="1" smtClean="0">
                                <a:latin typeface="Cambria Math" charset="0"/>
                              </a:rPr>
                              <m:t> </m:t>
                            </m:r>
                            <m:r>
                              <a:rPr lang="en-US" sz="3600" b="0" i="1" smtClean="0">
                                <a:latin typeface="Cambria Math" charset="0"/>
                              </a:rPr>
                              <m:t>𝑃𝐴𝑉</m:t>
                            </m:r>
                            <m:r>
                              <a:rPr lang="en-US" sz="3600" b="0" i="1" smtClean="0">
                                <a:latin typeface="Cambria Math" charset="0"/>
                              </a:rPr>
                              <m:t> </m:t>
                            </m:r>
                            <m:r>
                              <a:rPr lang="en-US" sz="3600" b="0" i="1" smtClean="0">
                                <a:latin typeface="Cambria Math" charset="0"/>
                              </a:rPr>
                              <m:t>𝑟𝑒𝑙𝑜𝑐𝑎𝑡𝑒</m:t>
                            </m:r>
                            <m:r>
                              <a:rPr lang="en-US" sz="3600" b="0" i="1" smtClean="0">
                                <a:latin typeface="Cambria Math" charset="0"/>
                              </a:rPr>
                              <m:t> </m:t>
                            </m:r>
                            <m:r>
                              <a:rPr lang="en-US" sz="3600" b="0" i="1" smtClean="0">
                                <a:latin typeface="Cambria Math" charset="0"/>
                              </a:rPr>
                              <m:t>𝑡𝑜</m:t>
                            </m:r>
                            <m:r>
                              <a:rPr lang="en-US" sz="3600" b="0" i="1" smtClean="0">
                                <a:latin typeface="Cambria Math" charset="0"/>
                              </a:rPr>
                              <m:t> </m:t>
                            </m:r>
                            <m:r>
                              <a:rPr lang="en-US" sz="3600" b="0" i="1" smtClean="0">
                                <a:latin typeface="Cambria Math" charset="0"/>
                              </a:rPr>
                              <m:t>𝑠𝑒𝑟𝑣𝑒</m:t>
                            </m:r>
                            <m:r>
                              <a:rPr lang="en-US" sz="3600" b="0" i="1" smtClean="0">
                                <a:latin typeface="Cambria Math" charset="0"/>
                              </a:rPr>
                              <m:t>  </m:t>
                            </m:r>
                            <m:r>
                              <a:rPr lang="en-US" sz="3600" b="0" i="1" smtClean="0">
                                <a:latin typeface="Cambria Math" charset="0"/>
                              </a:rPr>
                              <m:t>𝑡𝑟𝑖𝑝</m:t>
                            </m:r>
                            <m:r>
                              <a:rPr lang="en-US" sz="3600" b="0" i="1" smtClean="0">
                                <a:latin typeface="Cambria Math" charset="0"/>
                              </a:rPr>
                              <m:t> </m:t>
                            </m:r>
                            <m:r>
                              <a:rPr lang="en-US" sz="3600" b="0" i="1" smtClean="0"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sz="3600" b="0" i="1" smtClean="0">
                                <a:latin typeface="Cambria Math" charset="0"/>
                              </a:rPr>
                              <m:t> </m:t>
                            </m:r>
                            <m:r>
                              <a:rPr lang="en-US" sz="3600" b="0" i="1" smtClean="0">
                                <a:latin typeface="Cambria Math" charset="0"/>
                              </a:rPr>
                              <m:t>𝑎𝑛𝑑</m:t>
                            </m:r>
                            <m:r>
                              <a:rPr lang="en-US" sz="3600" b="0" i="1" smtClean="0">
                                <a:latin typeface="Cambria Math" charset="0"/>
                              </a:rPr>
                              <m:t> </m:t>
                            </m:r>
                            <m:r>
                              <a:rPr lang="en-US" sz="3600" b="0" i="1" smtClean="0">
                                <a:latin typeface="Cambria Math" charset="0"/>
                              </a:rPr>
                              <m:t>𝑗</m:t>
                            </m:r>
                          </m:e>
                          <m:e>
                            <m:r>
                              <a:rPr lang="en-US" sz="3600" b="0" i="1" smtClean="0">
                                <a:latin typeface="Cambria Math" charset="0"/>
                              </a:rPr>
                              <m:t>0, </m:t>
                            </m:r>
                            <m:r>
                              <a:rPr lang="en-US" sz="3600" i="1">
                                <a:latin typeface="Cambria Math" charset="0"/>
                              </a:rPr>
                              <m:t>𝑖𝑓</m:t>
                            </m:r>
                            <m:r>
                              <a:rPr lang="en-US" sz="3600" i="1">
                                <a:latin typeface="Cambria Math" charset="0"/>
                              </a:rPr>
                              <m:t> </m:t>
                            </m:r>
                            <m:sSup>
                              <m:sSupPr>
                                <m:ctrlPr>
                                  <a:rPr lang="en-US" sz="3600" i="1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sz="3600" i="1">
                                    <a:latin typeface="Cambria Math" charset="0"/>
                                  </a:rPr>
                                  <m:t>𝑣</m:t>
                                </m:r>
                              </m:e>
                              <m:sup>
                                <m:r>
                                  <a:rPr lang="en-US" sz="3600" i="1">
                                    <a:latin typeface="Cambria Math" charset="0"/>
                                  </a:rPr>
                                  <m:t>𝑡h</m:t>
                                </m:r>
                              </m:sup>
                            </m:sSup>
                            <m:r>
                              <a:rPr lang="en-US" sz="3600" i="1">
                                <a:latin typeface="Cambria Math" charset="0"/>
                              </a:rPr>
                              <m:t> </m:t>
                            </m:r>
                            <m:r>
                              <a:rPr lang="en-US" sz="3600" i="1">
                                <a:latin typeface="Cambria Math" charset="0"/>
                              </a:rPr>
                              <m:t>𝑃𝐴𝑉</m:t>
                            </m:r>
                            <m:r>
                              <a:rPr lang="en-US" sz="3600" i="1">
                                <a:latin typeface="Cambria Math" charset="0"/>
                              </a:rPr>
                              <m:t> </m:t>
                            </m:r>
                            <m:r>
                              <a:rPr lang="en-US" sz="3600" i="1">
                                <a:latin typeface="Cambria Math" charset="0"/>
                              </a:rPr>
                              <m:t>𝑟𝑒𝑙𝑜𝑐𝑎𝑡𝑒</m:t>
                            </m:r>
                            <m:r>
                              <a:rPr lang="en-US" sz="3600" i="1">
                                <a:latin typeface="Cambria Math" charset="0"/>
                              </a:rPr>
                              <m:t> </m:t>
                            </m:r>
                            <m:r>
                              <a:rPr lang="en-US" sz="3600" i="1">
                                <a:latin typeface="Cambria Math" charset="0"/>
                              </a:rPr>
                              <m:t>𝑡𝑜</m:t>
                            </m:r>
                            <m:r>
                              <a:rPr lang="en-US" sz="3600" i="1">
                                <a:latin typeface="Cambria Math" charset="0"/>
                              </a:rPr>
                              <m:t> </m:t>
                            </m:r>
                            <m:r>
                              <a:rPr lang="en-US" sz="3600" i="1">
                                <a:latin typeface="Cambria Math" charset="0"/>
                              </a:rPr>
                              <m:t>𝑠𝑒𝑟𝑣𝑒</m:t>
                            </m:r>
                            <m:r>
                              <a:rPr lang="en-US" sz="3600" i="1">
                                <a:latin typeface="Cambria Math" charset="0"/>
                              </a:rPr>
                              <m:t>  </m:t>
                            </m:r>
                            <m:r>
                              <a:rPr lang="en-US" sz="3600" i="1">
                                <a:latin typeface="Cambria Math" charset="0"/>
                              </a:rPr>
                              <m:t>𝑡𝑟𝑖𝑝</m:t>
                            </m:r>
                            <m:r>
                              <a:rPr lang="en-US" sz="3600" i="1">
                                <a:latin typeface="Cambria Math" charset="0"/>
                              </a:rPr>
                              <m:t> </m:t>
                            </m:r>
                            <m:r>
                              <a:rPr lang="en-US" sz="3600" i="1"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sz="3600" i="1">
                                <a:latin typeface="Cambria Math" charset="0"/>
                              </a:rPr>
                              <m:t> </m:t>
                            </m:r>
                            <m:r>
                              <a:rPr lang="en-US" sz="3600" i="1">
                                <a:latin typeface="Cambria Math" charset="0"/>
                              </a:rPr>
                              <m:t>𝑎𝑛𝑑</m:t>
                            </m:r>
                            <m:r>
                              <a:rPr lang="en-US" sz="3600" i="1">
                                <a:latin typeface="Cambria Math" charset="0"/>
                              </a:rPr>
                              <m:t> </m:t>
                            </m:r>
                            <m:r>
                              <a:rPr lang="en-US" sz="3600" i="1">
                                <a:latin typeface="Cambria Math" charset="0"/>
                              </a:rPr>
                              <m:t>𝑗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sz="11500" i="1" dirty="0" smtClean="0"/>
                  <a:t>  </a:t>
                </a:r>
                <a:endParaRPr lang="en-US" sz="11500" i="1" dirty="0"/>
              </a:p>
            </p:txBody>
          </p:sp>
        </mc:Choice>
        <mc:Fallback xmlns="">
          <p:sp>
            <p:nvSpPr>
              <p:cNvPr id="60" name="TextBox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0712" y="3200945"/>
                <a:ext cx="8701566" cy="1862048"/>
              </a:xfrm>
              <a:prstGeom prst="rect">
                <a:avLst/>
              </a:prstGeom>
              <a:blipFill rotWithShape="0">
                <a:blip r:embed="rId3"/>
                <a:stretch>
                  <a:fillRect r="-15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838200" y="2150587"/>
                <a:ext cx="4035097" cy="142250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80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800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8000" i="1">
                              <a:latin typeface="Cambria Math" charset="0"/>
                            </a:rPr>
                            <m:t>𝑣</m:t>
                          </m:r>
                          <m:r>
                            <a:rPr lang="en-US" sz="8000" i="1">
                              <a:latin typeface="Cambria Math" charset="0"/>
                            </a:rPr>
                            <m:t>,</m:t>
                          </m:r>
                          <m:r>
                            <a:rPr lang="en-US" sz="8000" i="1">
                              <a:latin typeface="Cambria Math" charset="0"/>
                            </a:rPr>
                            <m:t>𝑖</m:t>
                          </m:r>
                          <m:r>
                            <a:rPr lang="en-US" sz="8000" i="1">
                              <a:latin typeface="Cambria Math" charset="0"/>
                            </a:rPr>
                            <m:t>,</m:t>
                          </m:r>
                          <m:r>
                            <a:rPr lang="en-US" sz="8000" i="1">
                              <a:latin typeface="Cambria Math" charset="0"/>
                            </a:rPr>
                            <m:t>𝑗</m:t>
                          </m:r>
                        </m:sub>
                      </m:sSub>
                      <m:r>
                        <a:rPr lang="en-US" sz="8000" i="1">
                          <a:latin typeface="Cambria Math" charset="0"/>
                        </a:rPr>
                        <m:t>=</m:t>
                      </m:r>
                    </m:oMath>
                  </m:oMathPara>
                </a14:m>
                <a:endParaRPr lang="en-US" sz="8000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150587"/>
                <a:ext cx="4035097" cy="142250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9191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dirty="0" smtClean="0"/>
              <a:t>STEP 2 </a:t>
            </a:r>
            <a:r>
              <a:rPr lang="en-US" sz="3600" dirty="0"/>
              <a:t>VMT Minimization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solidFill>
                  <a:srgbClr val="8D000C"/>
                </a:solidFill>
              </a:rPr>
              <a:t>MIP VMT Minimization Model</a:t>
            </a:r>
            <a:endParaRPr lang="en-US" dirty="0">
              <a:solidFill>
                <a:srgbClr val="8D000C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b="1" dirty="0" smtClean="0"/>
              <a:t>Objective Function </a:t>
            </a:r>
            <a:endParaRPr lang="en-US" sz="32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70861F-C4E5-6A42-9145-5E09253D72FC}" type="slidenum">
              <a:rPr lang="en-US" smtClean="0"/>
              <a:t>23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838200" y="2480582"/>
                <a:ext cx="4035097" cy="320414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4000" b="0" i="0" smtClean="0">
                          <a:latin typeface="Cambria Math" charset="0"/>
                        </a:rPr>
                        <m:t>Total</m:t>
                      </m:r>
                      <m:r>
                        <a:rPr lang="en-US" sz="4000" b="0" i="0" smtClean="0">
                          <a:latin typeface="Cambria Math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4000" b="0" i="0" smtClean="0">
                          <a:latin typeface="Cambria Math" charset="0"/>
                        </a:rPr>
                        <m:t>Excessive</m:t>
                      </m:r>
                      <m:r>
                        <a:rPr lang="en-US" sz="4000" b="0" i="0" smtClean="0">
                          <a:latin typeface="Cambria Math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4000" b="0" i="0" smtClean="0">
                          <a:latin typeface="Cambria Math" charset="0"/>
                        </a:rPr>
                        <m:t>VMT</m:t>
                      </m:r>
                      <m:r>
                        <a:rPr lang="en-US" sz="4000" b="0" i="0" smtClean="0">
                          <a:latin typeface="Cambria Math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4000" b="0" i="0" smtClean="0">
                          <a:latin typeface="Cambria Math" charset="0"/>
                        </a:rPr>
                        <m:t>Generation</m:t>
                      </m:r>
                      <m:r>
                        <a:rPr lang="en-US" sz="4000" b="0" i="0" smtClean="0">
                          <a:latin typeface="Cambria Math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4000" b="0" i="0" smtClean="0">
                          <a:latin typeface="Cambria Math" charset="0"/>
                        </a:rPr>
                        <m:t>Minimization</m:t>
                      </m:r>
                    </m:oMath>
                  </m:oMathPara>
                </a14:m>
                <a:endParaRPr lang="en-US" sz="4000" b="0" dirty="0" smtClean="0">
                  <a:latin typeface="Cambria Math" charset="0"/>
                </a:endParaRPr>
              </a:p>
              <a:p>
                <a:endParaRPr lang="en-US" sz="3200" b="0" i="1" dirty="0" smtClean="0">
                  <a:latin typeface="Cambria Math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0" i="1" smtClean="0">
                          <a:latin typeface="Cambria Math" charset="0"/>
                        </a:rPr>
                        <m:t>𝑚𝑖𝑛</m:t>
                      </m:r>
                      <m:nary>
                        <m:naryPr>
                          <m:chr m:val="∑"/>
                          <m:ctrlPr>
                            <a:rPr lang="en-US" sz="4400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lang="en-US" sz="4400" i="1">
                              <a:latin typeface="Cambria Math" charset="0"/>
                            </a:rPr>
                            <m:t>𝑣</m:t>
                          </m:r>
                          <m:r>
                            <a:rPr lang="en-US" sz="4400" i="1">
                              <a:latin typeface="Cambria Math" charset="0"/>
                            </a:rPr>
                            <m:t> = 1</m:t>
                          </m:r>
                        </m:sub>
                        <m:sup>
                          <m:r>
                            <a:rPr lang="en-US" sz="4400" i="1">
                              <a:latin typeface="Cambria Math" charset="0"/>
                            </a:rPr>
                            <m:t>𝑉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sz="4400" i="1"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a:rPr lang="en-US" sz="4400" i="1"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en-US" sz="4400" i="1">
                                  <a:latin typeface="Cambria Math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4400" i="1">
                                  <a:latin typeface="Cambria Math" charset="0"/>
                                </a:rPr>
                                <m:t>𝑇</m:t>
                              </m:r>
                            </m:sup>
                            <m:e>
                              <m:nary>
                                <m:naryPr>
                                  <m:chr m:val="∑"/>
                                  <m:ctrlPr>
                                    <a:rPr lang="en-US" sz="4400" i="1">
                                      <a:latin typeface="Cambria Math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4400" i="1">
                                      <a:latin typeface="Cambria Math" charset="0"/>
                                    </a:rPr>
                                    <m:t>𝑗</m:t>
                                  </m:r>
                                  <m:r>
                                    <a:rPr lang="en-US" sz="4400" i="1">
                                      <a:latin typeface="Cambria Math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4400" i="1">
                                      <a:latin typeface="Cambria Math" charset="0"/>
                                    </a:rPr>
                                    <m:t>𝑇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sz="44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4400" i="1">
                                          <a:latin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4400" i="1">
                                          <a:latin typeface="Cambria Math" charset="0"/>
                                        </a:rPr>
                                        <m:t>𝑣</m:t>
                                      </m:r>
                                      <m:r>
                                        <a:rPr lang="en-US" sz="4400" i="1">
                                          <a:latin typeface="Cambria Math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sz="4400" i="1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4400" i="1">
                                              <a:latin typeface="Cambria Math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en-US" sz="4400" i="1">
                                              <a:latin typeface="Cambria Math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4400" i="1">
                                          <a:latin typeface="Cambria Math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sz="4400" i="1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4400" i="1">
                                              <a:latin typeface="Cambria Math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en-US" sz="4400" i="1">
                                              <a:latin typeface="Cambria Math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sub>
                                  </m:sSub>
                                  <m:r>
                                    <a:rPr lang="en-US" sz="4400" i="1">
                                      <a:latin typeface="Cambria Math" charset="0"/>
                                    </a:rPr>
                                    <m:t>∗</m:t>
                                  </m:r>
                                  <m:sSub>
                                    <m:sSubPr>
                                      <m:ctrlPr>
                                        <a:rPr lang="en-US" sz="44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4400" i="1">
                                          <a:latin typeface="Cambria Math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sz="4400" i="1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4400" i="1">
                                              <a:latin typeface="Cambria Math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en-US" sz="4400" i="1">
                                              <a:latin typeface="Cambria Math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4400" i="1">
                                          <a:latin typeface="Cambria Math" charset="0"/>
                                        </a:rPr>
                                        <m:t>, </m:t>
                                      </m:r>
                                      <m:sSub>
                                        <m:sSubPr>
                                          <m:ctrlPr>
                                            <a:rPr lang="en-US" sz="4400" i="1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4400" i="1">
                                              <a:latin typeface="Cambria Math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en-US" sz="4400" i="1">
                                              <a:latin typeface="Cambria Math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sub>
                                  </m:sSub>
                                </m:e>
                              </m:nary>
                            </m:e>
                          </m:nary>
                        </m:e>
                      </m:nary>
                    </m:oMath>
                  </m:oMathPara>
                </a14:m>
                <a:endParaRPr lang="en-US" sz="4400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480582"/>
                <a:ext cx="4035097" cy="3204147"/>
              </a:xfrm>
              <a:prstGeom prst="rect">
                <a:avLst/>
              </a:prstGeom>
              <a:blipFill rotWithShape="0">
                <a:blip r:embed="rId3"/>
                <a:stretch>
                  <a:fillRect r="-1494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6230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dirty="0" smtClean="0"/>
              <a:t>STEP 2 </a:t>
            </a:r>
            <a:r>
              <a:rPr lang="en-US" sz="3600" dirty="0"/>
              <a:t>VMT Minimization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solidFill>
                  <a:srgbClr val="8D000C"/>
                </a:solidFill>
              </a:rPr>
              <a:t>MIP VMT Minimization Model</a:t>
            </a:r>
            <a:endParaRPr lang="en-US" dirty="0">
              <a:solidFill>
                <a:srgbClr val="8D000C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b="1" dirty="0" smtClean="0"/>
              <a:t>Model Constrains</a:t>
            </a:r>
            <a:endParaRPr lang="en-US" sz="32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70861F-C4E5-6A42-9145-5E09253D72FC}" type="slidenum">
              <a:rPr lang="en-US" smtClean="0"/>
              <a:t>24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891282" y="2472899"/>
            <a:ext cx="10098876" cy="4682534"/>
            <a:chOff x="1833424" y="2445631"/>
            <a:chExt cx="10098876" cy="4682534"/>
          </a:xfrm>
        </p:grpSpPr>
        <p:sp>
          <p:nvSpPr>
            <p:cNvPr id="11" name="TextBox 10"/>
            <p:cNvSpPr txBox="1"/>
            <p:nvPr/>
          </p:nvSpPr>
          <p:spPr>
            <a:xfrm>
              <a:off x="9979174" y="6050697"/>
              <a:ext cx="19531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mtClean="0"/>
                <a:t>Time of the day</a:t>
              </a:r>
              <a:endParaRPr lang="en-US"/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33424" y="3050250"/>
              <a:ext cx="7372921" cy="4077915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1833424" y="2445631"/>
              <a:ext cx="57912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smtClean="0"/>
                <a:t>Example Family, </a:t>
              </a:r>
              <a:r>
                <a:rPr lang="en-US" sz="2800" b="1" dirty="0" smtClean="0">
                  <a:solidFill>
                    <a:srgbClr val="8D000C"/>
                  </a:solidFill>
                </a:rPr>
                <a:t>2</a:t>
              </a:r>
              <a:r>
                <a:rPr lang="en-US" sz="2000" b="1" dirty="0" smtClean="0"/>
                <a:t> required PAVs</a:t>
              </a:r>
              <a:endParaRPr lang="en-US" sz="2000" b="1" dirty="0"/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>
              <a:off x="1833424" y="6413539"/>
              <a:ext cx="981893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" name="Picture 6" descr="elated image"/>
            <p:cNvPicPr>
              <a:picLocks noChangeAspect="1" noChangeArrowheads="1"/>
            </p:cNvPicPr>
            <p:nvPr/>
          </p:nvPicPr>
          <p:blipFill rotWithShape="1">
            <a:blip r:embed="rId4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11" t="46625" r="72802" b="35889"/>
            <a:stretch/>
          </p:blipFill>
          <p:spPr bwMode="auto">
            <a:xfrm>
              <a:off x="2625703" y="3106016"/>
              <a:ext cx="711200" cy="711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2" descr="elated image"/>
            <p:cNvPicPr>
              <a:picLocks noChangeAspect="1" noChangeArrowheads="1"/>
            </p:cNvPicPr>
            <p:nvPr/>
          </p:nvPicPr>
          <p:blipFill rotWithShape="1">
            <a:blip r:embed="rId4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615" t="46466" r="51898" b="36048"/>
            <a:stretch/>
          </p:blipFill>
          <p:spPr bwMode="auto">
            <a:xfrm>
              <a:off x="2613827" y="3907303"/>
              <a:ext cx="711200" cy="711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2" descr="elated image"/>
            <p:cNvPicPr>
              <a:picLocks noChangeAspect="1" noChangeArrowheads="1"/>
            </p:cNvPicPr>
            <p:nvPr/>
          </p:nvPicPr>
          <p:blipFill rotWithShape="1">
            <a:blip r:embed="rId4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11" t="72415" r="72802" b="10099"/>
            <a:stretch/>
          </p:blipFill>
          <p:spPr bwMode="auto">
            <a:xfrm>
              <a:off x="2625703" y="4708590"/>
              <a:ext cx="711200" cy="711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2" descr="elated image"/>
            <p:cNvPicPr>
              <a:picLocks noChangeAspect="1" noChangeArrowheads="1"/>
            </p:cNvPicPr>
            <p:nvPr/>
          </p:nvPicPr>
          <p:blipFill rotWithShape="1">
            <a:blip r:embed="rId4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589" t="72389" r="51924" b="10125"/>
            <a:stretch/>
          </p:blipFill>
          <p:spPr bwMode="auto">
            <a:xfrm>
              <a:off x="2625703" y="5556865"/>
              <a:ext cx="711200" cy="711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/>
          <p:cNvGrpSpPr/>
          <p:nvPr/>
        </p:nvGrpSpPr>
        <p:grpSpPr>
          <a:xfrm>
            <a:off x="891282" y="6077965"/>
            <a:ext cx="6077083" cy="378614"/>
            <a:chOff x="1833424" y="6050697"/>
            <a:chExt cx="6077083" cy="378614"/>
          </a:xfrm>
        </p:grpSpPr>
        <p:sp>
          <p:nvSpPr>
            <p:cNvPr id="16" name="TextBox 15"/>
            <p:cNvSpPr txBox="1"/>
            <p:nvPr/>
          </p:nvSpPr>
          <p:spPr>
            <a:xfrm>
              <a:off x="1833424" y="6050697"/>
              <a:ext cx="19531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1</a:t>
              </a:r>
              <a:endParaRPr lang="en-US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168059" y="6050697"/>
              <a:ext cx="19531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mtClean="0"/>
                <a:t>12</a:t>
              </a:r>
              <a:endParaRPr lang="en-US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426656" y="6050697"/>
              <a:ext cx="19531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6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717535" y="6050697"/>
              <a:ext cx="19531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mtClean="0"/>
                <a:t>7</a:t>
              </a:r>
              <a:endParaRPr lang="en-US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999748" y="6050697"/>
              <a:ext cx="1774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8</a:t>
              </a:r>
              <a:endParaRPr lang="en-US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700572" y="6050697"/>
              <a:ext cx="4205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mtClean="0"/>
                <a:t>17</a:t>
              </a:r>
              <a:endParaRPr lang="en-US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7026278" y="6059979"/>
              <a:ext cx="5687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mtClean="0"/>
                <a:t>18</a:t>
              </a:r>
              <a:endParaRPr lang="en-US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7341748" y="6059979"/>
              <a:ext cx="5687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19</a:t>
              </a:r>
              <a:endParaRPr lang="en-US" dirty="0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2641508" y="3364191"/>
            <a:ext cx="4808611" cy="1881686"/>
            <a:chOff x="3583650" y="3336923"/>
            <a:chExt cx="4808611" cy="1881686"/>
          </a:xfrm>
        </p:grpSpPr>
        <p:sp>
          <p:nvSpPr>
            <p:cNvPr id="25" name="Rectangle 24"/>
            <p:cNvSpPr/>
            <p:nvPr/>
          </p:nvSpPr>
          <p:spPr>
            <a:xfrm>
              <a:off x="3947056" y="3336924"/>
              <a:ext cx="184465" cy="20902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3583650" y="4169927"/>
              <a:ext cx="194846" cy="23814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3999747" y="4959805"/>
              <a:ext cx="177494" cy="25880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5673814" y="3336924"/>
              <a:ext cx="189104" cy="20902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5050258" y="4149399"/>
              <a:ext cx="221131" cy="25866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6027563" y="4959805"/>
              <a:ext cx="176013" cy="25880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6061916" y="4149399"/>
              <a:ext cx="276131" cy="258669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6788613" y="4149399"/>
              <a:ext cx="276131" cy="25866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7216106" y="3336923"/>
              <a:ext cx="189104" cy="2633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7172994" y="4959805"/>
              <a:ext cx="232216" cy="25880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7646670" y="3336923"/>
              <a:ext cx="189104" cy="2633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8203157" y="3336923"/>
              <a:ext cx="189104" cy="2633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7665112" y="1891486"/>
                <a:ext cx="4163871" cy="46474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 smtClean="0"/>
                  <a:t>1) For all the </a:t>
                </a:r>
                <a:r>
                  <a:rPr lang="en-US" sz="2000" b="1" dirty="0" smtClean="0">
                    <a:solidFill>
                      <a:srgbClr val="7030A0"/>
                    </a:solidFill>
                  </a:rPr>
                  <a:t>inbound</a:t>
                </a:r>
                <a:r>
                  <a:rPr lang="en-US" sz="2000" dirty="0" smtClean="0"/>
                  <a:t> possible relocation trips </a:t>
                </a:r>
                <a:r>
                  <a:rPr lang="en-US" sz="2000" b="1" dirty="0" smtClean="0">
                    <a:solidFill>
                      <a:srgbClr val="8D000C"/>
                    </a:solidFill>
                  </a:rPr>
                  <a:t>ONLY one </a:t>
                </a:r>
                <a:r>
                  <a:rPr lang="en-US" sz="2000" dirty="0" smtClean="0"/>
                  <a:t>is needed.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2000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lang="en-US" sz="2000">
                              <a:latin typeface="Cambria Math" charset="0"/>
                            </a:rPr>
                            <m:t>𝑣</m:t>
                          </m:r>
                          <m:r>
                            <a:rPr lang="en-US" sz="2000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>
                              <a:latin typeface="Cambria Math" charset="0"/>
                            </a:rPr>
                            <m:t>𝑉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sz="2000" i="1"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a:rPr lang="en-US" sz="2000"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en-US" sz="2000">
                                  <a:latin typeface="Cambria Math" charset="0"/>
                                </a:rPr>
                                <m:t> 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>
                                      <a:latin typeface="Cambria Math" charset="0"/>
                                    </a:rPr>
                                    <m:t>𝑣</m:t>
                                  </m:r>
                                  <m:r>
                                    <a:rPr lang="en-US" sz="2000">
                                      <a:latin typeface="Cambria Math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>
                                          <a:latin typeface="Cambria Math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sz="2000"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000">
                                      <a:latin typeface="Cambria Math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>
                                          <a:latin typeface="Cambria Math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sz="2000">
                                          <a:latin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sub>
                              </m:sSub>
                            </m:e>
                          </m:nary>
                        </m:e>
                      </m:nary>
                      <m:r>
                        <a:rPr lang="en-US" sz="2000">
                          <a:latin typeface="Cambria Math" charset="0"/>
                        </a:rPr>
                        <m:t>=1, ∀ </m:t>
                      </m:r>
                      <m:sSub>
                        <m:sSubPr>
                          <m:ctrlPr>
                            <a:rPr lang="en-US" sz="20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000">
                              <a:latin typeface="Cambria Math" charset="0"/>
                            </a:rPr>
                            <m:t>𝑡</m:t>
                          </m:r>
                        </m:e>
                        <m:sub>
                          <m:r>
                            <a:rPr lang="en-US" sz="2000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sz="2000">
                          <a:latin typeface="Cambria Math" charset="0"/>
                        </a:rPr>
                        <m:t>∈ </m:t>
                      </m:r>
                      <m:sSup>
                        <m:sSupPr>
                          <m:ctrlPr>
                            <a:rPr lang="en-US" sz="2000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000">
                              <a:latin typeface="Cambria Math" charset="0"/>
                            </a:rPr>
                            <m:t>𝑑𝑒𝑔</m:t>
                          </m:r>
                        </m:e>
                        <m:sup>
                          <m:r>
                            <a:rPr lang="en-US" sz="2000">
                              <a:latin typeface="Cambria Math" charset="0"/>
                            </a:rPr>
                            <m:t>−</m:t>
                          </m:r>
                        </m:sup>
                      </m:sSup>
                      <m:r>
                        <a:rPr lang="en-US" sz="2000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sz="20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000">
                              <a:latin typeface="Cambria Math" charset="0"/>
                            </a:rPr>
                            <m:t>𝑡</m:t>
                          </m:r>
                        </m:e>
                        <m:sub>
                          <m:r>
                            <a:rPr lang="en-US" sz="2000">
                              <a:latin typeface="Cambria Math" charset="0"/>
                            </a:rPr>
                            <m:t>𝑗</m:t>
                          </m:r>
                        </m:sub>
                      </m:sSub>
                      <m:r>
                        <a:rPr lang="en-US" sz="200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  <a:p>
                <a:endParaRPr lang="en-US" sz="2000" dirty="0" smtClean="0"/>
              </a:p>
              <a:p>
                <a:endParaRPr lang="en-US" sz="2000" dirty="0" smtClean="0"/>
              </a:p>
              <a:p>
                <a:r>
                  <a:rPr lang="en-US" sz="2000" dirty="0" smtClean="0"/>
                  <a:t>2) For all the </a:t>
                </a:r>
                <a:r>
                  <a:rPr lang="en-US" sz="2000" b="1" dirty="0" smtClean="0">
                    <a:solidFill>
                      <a:schemeClr val="accent1"/>
                    </a:solidFill>
                  </a:rPr>
                  <a:t>outbound</a:t>
                </a:r>
                <a:r>
                  <a:rPr lang="en-US" sz="2000" dirty="0" smtClean="0"/>
                  <a:t> possible relocation trips </a:t>
                </a:r>
                <a:r>
                  <a:rPr lang="en-US" sz="2000" b="1" dirty="0" smtClean="0">
                    <a:solidFill>
                      <a:srgbClr val="8D000C"/>
                    </a:solidFill>
                  </a:rPr>
                  <a:t>ONLY one</a:t>
                </a:r>
                <a:r>
                  <a:rPr lang="en-US" sz="2000" dirty="0" smtClean="0"/>
                  <a:t> is needed.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2000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lang="en-US" sz="2000">
                              <a:latin typeface="Cambria Math" charset="0"/>
                            </a:rPr>
                            <m:t>𝑣</m:t>
                          </m:r>
                          <m:r>
                            <a:rPr lang="en-US" sz="2000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>
                              <a:latin typeface="Cambria Math" charset="0"/>
                            </a:rPr>
                            <m:t>𝑉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sz="2000" i="1"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a:rPr lang="en-US" sz="2000"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en-US" sz="2000">
                                  <a:latin typeface="Cambria Math" charset="0"/>
                                </a:rPr>
                                <m:t> 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>
                                      <a:latin typeface="Cambria Math" charset="0"/>
                                    </a:rPr>
                                    <m:t>𝑣</m:t>
                                  </m:r>
                                  <m:r>
                                    <a:rPr lang="en-US" sz="2000">
                                      <a:latin typeface="Cambria Math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>
                                          <a:latin typeface="Cambria Math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sz="2000"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000">
                                      <a:latin typeface="Cambria Math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>
                                          <a:latin typeface="Cambria Math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sz="2000">
                                          <a:latin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sub>
                              </m:sSub>
                            </m:e>
                          </m:nary>
                        </m:e>
                      </m:nary>
                      <m:r>
                        <a:rPr lang="en-US" sz="2000">
                          <a:latin typeface="Cambria Math" charset="0"/>
                        </a:rPr>
                        <m:t>=1, ∀ </m:t>
                      </m:r>
                      <m:sSub>
                        <m:sSubPr>
                          <m:ctrlPr>
                            <a:rPr lang="en-US" sz="20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000">
                              <a:latin typeface="Cambria Math" charset="0"/>
                            </a:rPr>
                            <m:t>𝑡</m:t>
                          </m:r>
                        </m:e>
                        <m:sub>
                          <m:r>
                            <a:rPr lang="en-US" sz="2000">
                              <a:latin typeface="Cambria Math" charset="0"/>
                            </a:rPr>
                            <m:t>𝑗</m:t>
                          </m:r>
                        </m:sub>
                      </m:sSub>
                      <m:r>
                        <a:rPr lang="en-US" sz="2000">
                          <a:latin typeface="Cambria Math" charset="0"/>
                        </a:rPr>
                        <m:t>∈ </m:t>
                      </m:r>
                      <m:sSup>
                        <m:sSupPr>
                          <m:ctrlPr>
                            <a:rPr lang="en-US" sz="2000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000">
                              <a:latin typeface="Cambria Math" charset="0"/>
                            </a:rPr>
                            <m:t>𝑑𝑒𝑔</m:t>
                          </m:r>
                        </m:e>
                        <m:sup>
                          <m:r>
                            <a:rPr lang="en-US" sz="2000">
                              <a:latin typeface="Cambria Math" charset="0"/>
                            </a:rPr>
                            <m:t>+</m:t>
                          </m:r>
                        </m:sup>
                      </m:sSup>
                      <m:d>
                        <m:dPr>
                          <m:ctrlPr>
                            <a:rPr lang="en-US" sz="2000" i="1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000">
                                  <a:latin typeface="Cambria Math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00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dirty="0">
                  <a:solidFill>
                    <a:srgbClr val="000000"/>
                  </a:solidFill>
                  <a:latin typeface="Times New Roman" charset="0"/>
                  <a:ea typeface="宋体" charset="-122"/>
                </a:endParaRPr>
              </a:p>
              <a:p>
                <a:endParaRPr lang="en-US" sz="2000" dirty="0" smtClean="0"/>
              </a:p>
              <a:p>
                <a:endParaRPr lang="en-US" sz="2000" dirty="0">
                  <a:solidFill>
                    <a:schemeClr val="bg2">
                      <a:lumMod val="90000"/>
                    </a:schemeClr>
                  </a:solidFill>
                </a:endParaRPr>
              </a:p>
              <a:p>
                <a:endParaRPr lang="en-US" sz="2000" dirty="0">
                  <a:solidFill>
                    <a:schemeClr val="bg2">
                      <a:lumMod val="9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5112" y="1891486"/>
                <a:ext cx="4163871" cy="4647426"/>
              </a:xfrm>
              <a:prstGeom prst="rect">
                <a:avLst/>
              </a:prstGeom>
              <a:blipFill rotWithShape="0">
                <a:blip r:embed="rId5"/>
                <a:stretch>
                  <a:fillRect l="-1464" t="-6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Curved Connector 39"/>
          <p:cNvCxnSpPr/>
          <p:nvPr/>
        </p:nvCxnSpPr>
        <p:spPr>
          <a:xfrm rot="5400000" flipH="1" flipV="1">
            <a:off x="5622222" y="2999809"/>
            <a:ext cx="812476" cy="1541240"/>
          </a:xfrm>
          <a:prstGeom prst="curvedConnector3">
            <a:avLst>
              <a:gd name="adj1" fmla="val 12813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urved Connector 40"/>
          <p:cNvCxnSpPr/>
          <p:nvPr/>
        </p:nvCxnSpPr>
        <p:spPr>
          <a:xfrm rot="5400000" flipH="1" flipV="1">
            <a:off x="5900465" y="2721566"/>
            <a:ext cx="812476" cy="2097727"/>
          </a:xfrm>
          <a:prstGeom prst="curvedConnector3">
            <a:avLst>
              <a:gd name="adj1" fmla="val 17241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urved Connector 41"/>
          <p:cNvCxnSpPr/>
          <p:nvPr/>
        </p:nvCxnSpPr>
        <p:spPr>
          <a:xfrm>
            <a:off x="5395905" y="4291012"/>
            <a:ext cx="450566" cy="12700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urved Connector 42"/>
          <p:cNvCxnSpPr/>
          <p:nvPr/>
        </p:nvCxnSpPr>
        <p:spPr>
          <a:xfrm rot="16200000" flipH="1">
            <a:off x="5403777" y="4289399"/>
            <a:ext cx="681139" cy="973012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urved Connector 48"/>
          <p:cNvCxnSpPr/>
          <p:nvPr/>
        </p:nvCxnSpPr>
        <p:spPr>
          <a:xfrm rot="16200000" flipH="1">
            <a:off x="4606605" y="3792833"/>
            <a:ext cx="732788" cy="293550"/>
          </a:xfrm>
          <a:prstGeom prst="curvedConnector2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urved Connector 49"/>
          <p:cNvCxnSpPr/>
          <p:nvPr/>
        </p:nvCxnSpPr>
        <p:spPr>
          <a:xfrm>
            <a:off x="4329247" y="4306002"/>
            <a:ext cx="790527" cy="12700"/>
          </a:xfrm>
          <a:prstGeom prst="curvedConnector3">
            <a:avLst>
              <a:gd name="adj1" fmla="val 50000"/>
            </a:avLst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urved Connector 50"/>
          <p:cNvCxnSpPr/>
          <p:nvPr/>
        </p:nvCxnSpPr>
        <p:spPr>
          <a:xfrm rot="16200000" flipH="1">
            <a:off x="3746432" y="2923928"/>
            <a:ext cx="862122" cy="2160693"/>
          </a:xfrm>
          <a:prstGeom prst="curvedConnector3">
            <a:avLst>
              <a:gd name="adj1" fmla="val 116874"/>
            </a:avLst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urved Connector 51"/>
          <p:cNvCxnSpPr/>
          <p:nvPr/>
        </p:nvCxnSpPr>
        <p:spPr>
          <a:xfrm rot="5400000" flipH="1" flipV="1">
            <a:off x="3998384" y="3175882"/>
            <a:ext cx="1" cy="2518909"/>
          </a:xfrm>
          <a:prstGeom prst="curvedConnector3">
            <a:avLst>
              <a:gd name="adj1" fmla="val -22860000000"/>
            </a:avLst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urved Connector 52"/>
          <p:cNvCxnSpPr/>
          <p:nvPr/>
        </p:nvCxnSpPr>
        <p:spPr>
          <a:xfrm rot="5400000" flipH="1" flipV="1">
            <a:off x="3796825" y="3784863"/>
            <a:ext cx="810541" cy="2111488"/>
          </a:xfrm>
          <a:prstGeom prst="curvedConnector3">
            <a:avLst>
              <a:gd name="adj1" fmla="val -28203"/>
            </a:avLst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4" name="Table 5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672537"/>
              </p:ext>
            </p:extLst>
          </p:nvPr>
        </p:nvGraphicFramePr>
        <p:xfrm>
          <a:off x="5940720" y="1229441"/>
          <a:ext cx="5383530" cy="365760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5383530"/>
              </a:tblGrid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宋体" charset="-122"/>
                      </a:endParaRPr>
                    </a:p>
                  </a:txBody>
                  <a:tcPr marL="68580" marR="68580" marT="0" marB="0" anchor="ctr"/>
                </a:tc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宋体" charset="-122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82829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dirty="0" smtClean="0"/>
              <a:t>STEP 2 </a:t>
            </a:r>
            <a:r>
              <a:rPr lang="en-US" sz="3600" dirty="0"/>
              <a:t>VMT Minimization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solidFill>
                  <a:srgbClr val="8D000C"/>
                </a:solidFill>
              </a:rPr>
              <a:t>MIP VMT Minimization Model</a:t>
            </a:r>
            <a:endParaRPr lang="en-US" dirty="0">
              <a:solidFill>
                <a:srgbClr val="8D000C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b="1" dirty="0" smtClean="0"/>
              <a:t>Model Constrains</a:t>
            </a:r>
            <a:endParaRPr lang="en-US" sz="32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70861F-C4E5-6A42-9145-5E09253D72FC}" type="slidenum">
              <a:rPr lang="en-US" smtClean="0"/>
              <a:t>25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891282" y="2472899"/>
            <a:ext cx="10098876" cy="4682534"/>
            <a:chOff x="1833424" y="2445631"/>
            <a:chExt cx="10098876" cy="4682534"/>
          </a:xfrm>
        </p:grpSpPr>
        <p:sp>
          <p:nvSpPr>
            <p:cNvPr id="11" name="TextBox 10"/>
            <p:cNvSpPr txBox="1"/>
            <p:nvPr/>
          </p:nvSpPr>
          <p:spPr>
            <a:xfrm>
              <a:off x="9979174" y="6050697"/>
              <a:ext cx="19531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mtClean="0"/>
                <a:t>Time of the day</a:t>
              </a:r>
              <a:endParaRPr lang="en-US"/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33424" y="3050250"/>
              <a:ext cx="7372921" cy="4077915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1833424" y="2445631"/>
              <a:ext cx="57912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smtClean="0"/>
                <a:t>Example Family, </a:t>
              </a:r>
              <a:r>
                <a:rPr lang="en-US" sz="2800" b="1" dirty="0" smtClean="0">
                  <a:solidFill>
                    <a:srgbClr val="8D000C"/>
                  </a:solidFill>
                </a:rPr>
                <a:t>2</a:t>
              </a:r>
              <a:r>
                <a:rPr lang="en-US" sz="2000" b="1" dirty="0" smtClean="0"/>
                <a:t> required PAVs</a:t>
              </a:r>
              <a:endParaRPr lang="en-US" sz="2000" b="1" dirty="0"/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>
              <a:off x="1833424" y="6413539"/>
              <a:ext cx="981893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" name="Picture 6" descr="elated image"/>
            <p:cNvPicPr>
              <a:picLocks noChangeAspect="1" noChangeArrowheads="1"/>
            </p:cNvPicPr>
            <p:nvPr/>
          </p:nvPicPr>
          <p:blipFill rotWithShape="1">
            <a:blip r:embed="rId4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11" t="46625" r="72802" b="35889"/>
            <a:stretch/>
          </p:blipFill>
          <p:spPr bwMode="auto">
            <a:xfrm>
              <a:off x="2625703" y="3106016"/>
              <a:ext cx="711200" cy="711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2" descr="elated image"/>
            <p:cNvPicPr>
              <a:picLocks noChangeAspect="1" noChangeArrowheads="1"/>
            </p:cNvPicPr>
            <p:nvPr/>
          </p:nvPicPr>
          <p:blipFill rotWithShape="1">
            <a:blip r:embed="rId4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615" t="46466" r="51898" b="36048"/>
            <a:stretch/>
          </p:blipFill>
          <p:spPr bwMode="auto">
            <a:xfrm>
              <a:off x="2613827" y="3907303"/>
              <a:ext cx="711200" cy="711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2" descr="elated image"/>
            <p:cNvPicPr>
              <a:picLocks noChangeAspect="1" noChangeArrowheads="1"/>
            </p:cNvPicPr>
            <p:nvPr/>
          </p:nvPicPr>
          <p:blipFill rotWithShape="1">
            <a:blip r:embed="rId4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11" t="72415" r="72802" b="10099"/>
            <a:stretch/>
          </p:blipFill>
          <p:spPr bwMode="auto">
            <a:xfrm>
              <a:off x="2625703" y="4708590"/>
              <a:ext cx="711200" cy="711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2" descr="elated image"/>
            <p:cNvPicPr>
              <a:picLocks noChangeAspect="1" noChangeArrowheads="1"/>
            </p:cNvPicPr>
            <p:nvPr/>
          </p:nvPicPr>
          <p:blipFill rotWithShape="1">
            <a:blip r:embed="rId4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589" t="72389" r="51924" b="10125"/>
            <a:stretch/>
          </p:blipFill>
          <p:spPr bwMode="auto">
            <a:xfrm>
              <a:off x="2625703" y="5556865"/>
              <a:ext cx="711200" cy="711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/>
          <p:cNvGrpSpPr/>
          <p:nvPr/>
        </p:nvGrpSpPr>
        <p:grpSpPr>
          <a:xfrm>
            <a:off x="891282" y="6077965"/>
            <a:ext cx="6077083" cy="378614"/>
            <a:chOff x="1833424" y="6050697"/>
            <a:chExt cx="6077083" cy="378614"/>
          </a:xfrm>
        </p:grpSpPr>
        <p:sp>
          <p:nvSpPr>
            <p:cNvPr id="16" name="TextBox 15"/>
            <p:cNvSpPr txBox="1"/>
            <p:nvPr/>
          </p:nvSpPr>
          <p:spPr>
            <a:xfrm>
              <a:off x="1833424" y="6050697"/>
              <a:ext cx="19531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1</a:t>
              </a:r>
              <a:endParaRPr lang="en-US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168059" y="6050697"/>
              <a:ext cx="19531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mtClean="0"/>
                <a:t>12</a:t>
              </a:r>
              <a:endParaRPr lang="en-US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426656" y="6050697"/>
              <a:ext cx="19531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6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717535" y="6050697"/>
              <a:ext cx="19531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mtClean="0"/>
                <a:t>7</a:t>
              </a:r>
              <a:endParaRPr lang="en-US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999748" y="6050697"/>
              <a:ext cx="1774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8</a:t>
              </a:r>
              <a:endParaRPr lang="en-US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700572" y="6050697"/>
              <a:ext cx="4205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mtClean="0"/>
                <a:t>17</a:t>
              </a:r>
              <a:endParaRPr lang="en-US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7026278" y="6059979"/>
              <a:ext cx="5687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mtClean="0"/>
                <a:t>18</a:t>
              </a:r>
              <a:endParaRPr lang="en-US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7341748" y="6059979"/>
              <a:ext cx="5687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19</a:t>
              </a:r>
              <a:endParaRPr lang="en-US" dirty="0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2641508" y="3364191"/>
            <a:ext cx="4808611" cy="1881686"/>
            <a:chOff x="3583650" y="3336923"/>
            <a:chExt cx="4808611" cy="1881686"/>
          </a:xfrm>
        </p:grpSpPr>
        <p:sp>
          <p:nvSpPr>
            <p:cNvPr id="25" name="Rectangle 24"/>
            <p:cNvSpPr/>
            <p:nvPr/>
          </p:nvSpPr>
          <p:spPr>
            <a:xfrm>
              <a:off x="3947056" y="3336924"/>
              <a:ext cx="184465" cy="20902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3583650" y="4169927"/>
              <a:ext cx="194846" cy="23814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3999747" y="4959805"/>
              <a:ext cx="177494" cy="25880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5673814" y="3336924"/>
              <a:ext cx="189104" cy="20902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5050258" y="4149399"/>
              <a:ext cx="221131" cy="25866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6027563" y="4959805"/>
              <a:ext cx="176013" cy="25880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6061916" y="4149399"/>
              <a:ext cx="276131" cy="258669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6788613" y="4149399"/>
              <a:ext cx="276131" cy="25866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7216106" y="3336923"/>
              <a:ext cx="189104" cy="2633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7172994" y="4959805"/>
              <a:ext cx="232216" cy="25880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7646670" y="3336923"/>
              <a:ext cx="189104" cy="2633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8203157" y="3336923"/>
              <a:ext cx="189104" cy="2633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7704690" y="2259533"/>
                <a:ext cx="4163871" cy="41970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3</a:t>
                </a:r>
                <a:r>
                  <a:rPr lang="en-US" sz="2000" dirty="0" smtClean="0"/>
                  <a:t>) The selected inbound and the outbound relocation trips should be served by </a:t>
                </a:r>
                <a:r>
                  <a:rPr lang="en-US" sz="2000" dirty="0" smtClean="0">
                    <a:solidFill>
                      <a:srgbClr val="8D000C"/>
                    </a:solidFill>
                  </a:rPr>
                  <a:t>the SAME </a:t>
                </a:r>
                <a:r>
                  <a:rPr lang="en-US" sz="2000" dirty="0" smtClean="0"/>
                  <a:t>PAV</a:t>
                </a:r>
              </a:p>
              <a:p>
                <a:endParaRPr lang="en-US" sz="2000" dirty="0" smtClean="0"/>
              </a:p>
              <a:p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sz="2800" i="1">
                            <a:latin typeface="Cambria Math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sz="28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800" i="1">
                                <a:latin typeface="Cambria Math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2800" i="1">
                            <a:latin typeface="Cambria Math" charset="0"/>
                          </a:rPr>
                          <m:t> ∈ </m:t>
                        </m:r>
                        <m:sSup>
                          <m:sSupPr>
                            <m:ctrlPr>
                              <a:rPr lang="en-US" sz="2800" i="1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latin typeface="Cambria Math" charset="0"/>
                              </a:rPr>
                              <m:t>𝑑𝑒𝑔</m:t>
                            </m:r>
                          </m:e>
                          <m:sup>
                            <m:r>
                              <a:rPr lang="en-US" sz="2800" i="1">
                                <a:latin typeface="Cambria Math" charset="0"/>
                              </a:rPr>
                              <m:t>−</m:t>
                            </m:r>
                          </m:sup>
                        </m:sSup>
                        <m:r>
                          <a:rPr lang="en-US" sz="2800" i="1">
                            <a:latin typeface="Cambria Math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8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800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800" i="1">
                            <a:latin typeface="Cambria Math" charset="0"/>
                          </a:rPr>
                          <m:t>)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8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i="1">
                                <a:latin typeface="Cambria Math" charset="0"/>
                              </a:rPr>
                              <m:t>𝑣</m:t>
                            </m:r>
                            <m:r>
                              <a:rPr lang="en-US" sz="2800" i="1">
                                <a:latin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800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latin typeface="Cambria Math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2800" i="1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800" i="1">
                                <a:latin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800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latin typeface="Cambria Math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2800" i="1"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</m:sSub>
                          </m:sub>
                        </m:sSub>
                      </m:e>
                    </m:nary>
                    <m:r>
                      <a:rPr lang="en-US" sz="2800" i="1"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sz="2800" i="1">
                            <a:latin typeface="Cambria Math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sz="28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800" i="1">
                                <a:latin typeface="Cambria Math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2800" i="1">
                            <a:latin typeface="Cambria Math" charset="0"/>
                          </a:rPr>
                          <m:t> ∈ </m:t>
                        </m:r>
                        <m:sSup>
                          <m:sSupPr>
                            <m:ctrlPr>
                              <a:rPr lang="en-US" sz="2800" i="1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latin typeface="Cambria Math" charset="0"/>
                              </a:rPr>
                              <m:t>𝑑𝑒𝑔</m:t>
                            </m:r>
                          </m:e>
                          <m:sup>
                            <m:r>
                              <a:rPr lang="en-US" sz="2800" i="1">
                                <a:latin typeface="Cambria Math" charset="0"/>
                              </a:rPr>
                              <m:t>+</m:t>
                            </m:r>
                          </m:sup>
                        </m:sSup>
                        <m:r>
                          <a:rPr lang="en-US" sz="2800" i="1">
                            <a:latin typeface="Cambria Math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8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800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800" i="1">
                            <a:latin typeface="Cambria Math" charset="0"/>
                          </a:rPr>
                          <m:t>)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8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i="1">
                                <a:latin typeface="Cambria Math" charset="0"/>
                              </a:rPr>
                              <m:t>𝑣</m:t>
                            </m:r>
                            <m:r>
                              <a:rPr lang="en-US" sz="2800" i="1">
                                <a:latin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800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latin typeface="Cambria Math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2800" i="1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800" i="1">
                                <a:latin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800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latin typeface="Cambria Math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2800" i="1"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</m:sSub>
                          </m:sub>
                        </m:sSub>
                      </m:e>
                    </m:nary>
                    <m:r>
                      <a:rPr lang="en-US" sz="2800" i="1">
                        <a:latin typeface="Cambria Math" charset="0"/>
                      </a:rPr>
                      <m:t>, ∀ </m:t>
                    </m:r>
                    <m:sSub>
                      <m:sSubPr>
                        <m:ctrlPr>
                          <a:rPr lang="en-US" sz="28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charset="0"/>
                          </a:rPr>
                          <m:t>𝑡</m:t>
                        </m:r>
                      </m:e>
                      <m:sub>
                        <m:r>
                          <a:rPr lang="en-US" sz="2800" i="1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sz="2800" i="1">
                        <a:latin typeface="Cambria Math" charset="0"/>
                      </a:rPr>
                      <m:t>∈</m:t>
                    </m:r>
                    <m:r>
                      <a:rPr lang="en-US" sz="2800" i="1">
                        <a:latin typeface="Cambria Math" charset="0"/>
                      </a:rPr>
                      <m:t>𝑇</m:t>
                    </m:r>
                    <m:r>
                      <a:rPr lang="en-US" sz="2800" i="1">
                        <a:latin typeface="Cambria Math" charset="0"/>
                      </a:rPr>
                      <m:t>, </m:t>
                    </m:r>
                    <m:r>
                      <a:rPr lang="en-US" sz="2800" i="1">
                        <a:latin typeface="Cambria Math" charset="0"/>
                      </a:rPr>
                      <m:t>𝑣</m:t>
                    </m:r>
                    <m:r>
                      <a:rPr lang="en-US" sz="2800" i="1">
                        <a:latin typeface="Cambria Math" charset="0"/>
                      </a:rPr>
                      <m:t>∈</m:t>
                    </m:r>
                    <m:r>
                      <a:rPr lang="en-US" sz="2800" i="1">
                        <a:latin typeface="Cambria Math" charset="0"/>
                      </a:rPr>
                      <m:t>𝑉</m:t>
                    </m:r>
                  </m:oMath>
                </a14:m>
                <a:r>
                  <a:rPr lang="en-US" sz="2800" dirty="0">
                    <a:effectLst/>
                  </a:rPr>
                  <a:t> </a:t>
                </a:r>
                <a:endParaRPr lang="en-US" sz="2800" dirty="0" smtClean="0"/>
              </a:p>
              <a:p>
                <a:endParaRPr lang="en-US" sz="2000" dirty="0">
                  <a:solidFill>
                    <a:srgbClr val="000000"/>
                  </a:solidFill>
                  <a:latin typeface="Times New Roman" charset="0"/>
                  <a:ea typeface="宋体" charset="-122"/>
                </a:endParaRPr>
              </a:p>
              <a:p>
                <a:endParaRPr lang="en-US" sz="2000" dirty="0" smtClean="0"/>
              </a:p>
              <a:p>
                <a:endParaRPr lang="en-US" sz="2000" dirty="0">
                  <a:solidFill>
                    <a:schemeClr val="bg2">
                      <a:lumMod val="90000"/>
                    </a:schemeClr>
                  </a:solidFill>
                </a:endParaRPr>
              </a:p>
              <a:p>
                <a:endParaRPr lang="en-US" sz="2000" dirty="0">
                  <a:solidFill>
                    <a:schemeClr val="bg2">
                      <a:lumMod val="9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4690" y="2259533"/>
                <a:ext cx="4163871" cy="4197046"/>
              </a:xfrm>
              <a:prstGeom prst="rect">
                <a:avLst/>
              </a:prstGeom>
              <a:blipFill rotWithShape="0">
                <a:blip r:embed="rId5"/>
                <a:stretch>
                  <a:fillRect l="-1611" t="-8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Curved Connector 39"/>
          <p:cNvCxnSpPr/>
          <p:nvPr/>
        </p:nvCxnSpPr>
        <p:spPr>
          <a:xfrm rot="5400000" flipH="1" flipV="1">
            <a:off x="5622222" y="2999809"/>
            <a:ext cx="812476" cy="1541240"/>
          </a:xfrm>
          <a:prstGeom prst="curvedConnector3">
            <a:avLst>
              <a:gd name="adj1" fmla="val 128136"/>
            </a:avLst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urved Connector 40"/>
          <p:cNvCxnSpPr/>
          <p:nvPr/>
        </p:nvCxnSpPr>
        <p:spPr>
          <a:xfrm rot="5400000" flipH="1" flipV="1">
            <a:off x="5900465" y="2721566"/>
            <a:ext cx="812476" cy="2097727"/>
          </a:xfrm>
          <a:prstGeom prst="curvedConnector3">
            <a:avLst>
              <a:gd name="adj1" fmla="val 172415"/>
            </a:avLst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urved Connector 41"/>
          <p:cNvCxnSpPr/>
          <p:nvPr/>
        </p:nvCxnSpPr>
        <p:spPr>
          <a:xfrm>
            <a:off x="5395905" y="4291012"/>
            <a:ext cx="450566" cy="12700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urved Connector 42"/>
          <p:cNvCxnSpPr/>
          <p:nvPr/>
        </p:nvCxnSpPr>
        <p:spPr>
          <a:xfrm rot="16200000" flipH="1">
            <a:off x="5403777" y="4289399"/>
            <a:ext cx="681139" cy="973012"/>
          </a:xfrm>
          <a:prstGeom prst="curvedConnector2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urved Connector 48"/>
          <p:cNvCxnSpPr/>
          <p:nvPr/>
        </p:nvCxnSpPr>
        <p:spPr>
          <a:xfrm rot="16200000" flipH="1">
            <a:off x="4606605" y="3792833"/>
            <a:ext cx="732788" cy="293550"/>
          </a:xfrm>
          <a:prstGeom prst="curvedConnector2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urved Connector 49"/>
          <p:cNvCxnSpPr/>
          <p:nvPr/>
        </p:nvCxnSpPr>
        <p:spPr>
          <a:xfrm>
            <a:off x="4329247" y="4306002"/>
            <a:ext cx="790527" cy="12700"/>
          </a:xfrm>
          <a:prstGeom prst="curvedConnector3">
            <a:avLst>
              <a:gd name="adj1" fmla="val 50000"/>
            </a:avLst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urved Connector 50"/>
          <p:cNvCxnSpPr/>
          <p:nvPr/>
        </p:nvCxnSpPr>
        <p:spPr>
          <a:xfrm rot="16200000" flipH="1">
            <a:off x="3746432" y="2923928"/>
            <a:ext cx="862122" cy="2160693"/>
          </a:xfrm>
          <a:prstGeom prst="curvedConnector3">
            <a:avLst>
              <a:gd name="adj1" fmla="val 116874"/>
            </a:avLst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urved Connector 51"/>
          <p:cNvCxnSpPr/>
          <p:nvPr/>
        </p:nvCxnSpPr>
        <p:spPr>
          <a:xfrm rot="5400000" flipH="1" flipV="1">
            <a:off x="3998384" y="3175882"/>
            <a:ext cx="1" cy="2518909"/>
          </a:xfrm>
          <a:prstGeom prst="curvedConnector3">
            <a:avLst>
              <a:gd name="adj1" fmla="val -22860000000"/>
            </a:avLst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urved Connector 52"/>
          <p:cNvCxnSpPr/>
          <p:nvPr/>
        </p:nvCxnSpPr>
        <p:spPr>
          <a:xfrm rot="5400000" flipH="1" flipV="1">
            <a:off x="3796825" y="3784863"/>
            <a:ext cx="810541" cy="2111488"/>
          </a:xfrm>
          <a:prstGeom prst="curvedConnector3">
            <a:avLst>
              <a:gd name="adj1" fmla="val -28203"/>
            </a:avLst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4" name="Table 53"/>
          <p:cNvGraphicFramePr>
            <a:graphicFrameLocks noGrp="1"/>
          </p:cNvGraphicFramePr>
          <p:nvPr/>
        </p:nvGraphicFramePr>
        <p:xfrm>
          <a:off x="5940720" y="1229441"/>
          <a:ext cx="5383530" cy="365760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5383530"/>
              </a:tblGrid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宋体" charset="-122"/>
                      </a:endParaRPr>
                    </a:p>
                  </a:txBody>
                  <a:tcPr marL="68580" marR="68580" marT="0" marB="0" anchor="ctr"/>
                </a:tc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宋体" charset="-122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55119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dirty="0" smtClean="0"/>
              <a:t>STEP 2 </a:t>
            </a:r>
            <a:r>
              <a:rPr lang="en-US" sz="3600" dirty="0"/>
              <a:t>VMT </a:t>
            </a:r>
            <a:r>
              <a:rPr lang="en-US" sz="3600" dirty="0" smtClean="0"/>
              <a:t>Minimization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solidFill>
                  <a:srgbClr val="8D000C"/>
                </a:solidFill>
              </a:rPr>
              <a:t>MIP VMT Minimization Model</a:t>
            </a:r>
            <a:endParaRPr lang="en-US" dirty="0">
              <a:solidFill>
                <a:srgbClr val="8D000C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b="1" dirty="0" smtClean="0"/>
              <a:t>Model Constrains</a:t>
            </a:r>
            <a:endParaRPr lang="en-US" sz="32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70861F-C4E5-6A42-9145-5E09253D72FC}" type="slidenum">
              <a:rPr lang="en-US" smtClean="0"/>
              <a:t>26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832830" y="2472899"/>
            <a:ext cx="10157328" cy="4682534"/>
            <a:chOff x="1774972" y="2445631"/>
            <a:chExt cx="10157328" cy="4682534"/>
          </a:xfrm>
        </p:grpSpPr>
        <p:sp>
          <p:nvSpPr>
            <p:cNvPr id="11" name="TextBox 10"/>
            <p:cNvSpPr txBox="1"/>
            <p:nvPr/>
          </p:nvSpPr>
          <p:spPr>
            <a:xfrm>
              <a:off x="9979174" y="6050697"/>
              <a:ext cx="19531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mtClean="0"/>
                <a:t>Time of the day</a:t>
              </a:r>
              <a:endParaRPr lang="en-US"/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33424" y="3050250"/>
              <a:ext cx="7372921" cy="4077915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1833424" y="2445631"/>
              <a:ext cx="57912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smtClean="0"/>
                <a:t>Example Family, </a:t>
              </a:r>
              <a:r>
                <a:rPr lang="en-US" sz="2800" b="1" dirty="0" smtClean="0">
                  <a:solidFill>
                    <a:srgbClr val="8D000C"/>
                  </a:solidFill>
                </a:rPr>
                <a:t>2</a:t>
              </a:r>
              <a:r>
                <a:rPr lang="en-US" sz="2000" b="1" dirty="0" smtClean="0"/>
                <a:t> required PAVs</a:t>
              </a:r>
              <a:endParaRPr lang="en-US" sz="2000" b="1" dirty="0"/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>
              <a:off x="1833424" y="6413539"/>
              <a:ext cx="981893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" name="Picture 6" descr="elated image"/>
            <p:cNvPicPr>
              <a:picLocks noChangeAspect="1" noChangeArrowheads="1"/>
            </p:cNvPicPr>
            <p:nvPr/>
          </p:nvPicPr>
          <p:blipFill rotWithShape="1">
            <a:blip r:embed="rId4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11" t="46625" r="72802" b="35889"/>
            <a:stretch/>
          </p:blipFill>
          <p:spPr bwMode="auto">
            <a:xfrm>
              <a:off x="1786848" y="3106016"/>
              <a:ext cx="711200" cy="711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2" descr="elated image"/>
            <p:cNvPicPr>
              <a:picLocks noChangeAspect="1" noChangeArrowheads="1"/>
            </p:cNvPicPr>
            <p:nvPr/>
          </p:nvPicPr>
          <p:blipFill rotWithShape="1">
            <a:blip r:embed="rId4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615" t="46466" r="51898" b="36048"/>
            <a:stretch/>
          </p:blipFill>
          <p:spPr bwMode="auto">
            <a:xfrm>
              <a:off x="1774972" y="3907303"/>
              <a:ext cx="711200" cy="711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2" descr="elated image"/>
            <p:cNvPicPr>
              <a:picLocks noChangeAspect="1" noChangeArrowheads="1"/>
            </p:cNvPicPr>
            <p:nvPr/>
          </p:nvPicPr>
          <p:blipFill rotWithShape="1">
            <a:blip r:embed="rId4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11" t="72415" r="72802" b="10099"/>
            <a:stretch/>
          </p:blipFill>
          <p:spPr bwMode="auto">
            <a:xfrm>
              <a:off x="1786848" y="4708590"/>
              <a:ext cx="711200" cy="711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2" descr="elated image"/>
            <p:cNvPicPr>
              <a:picLocks noChangeAspect="1" noChangeArrowheads="1"/>
            </p:cNvPicPr>
            <p:nvPr/>
          </p:nvPicPr>
          <p:blipFill rotWithShape="1">
            <a:blip r:embed="rId4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589" t="72389" r="51924" b="10125"/>
            <a:stretch/>
          </p:blipFill>
          <p:spPr bwMode="auto">
            <a:xfrm>
              <a:off x="1786848" y="5556865"/>
              <a:ext cx="711200" cy="711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/>
          <p:cNvGrpSpPr/>
          <p:nvPr/>
        </p:nvGrpSpPr>
        <p:grpSpPr>
          <a:xfrm>
            <a:off x="891282" y="6077965"/>
            <a:ext cx="6077083" cy="378614"/>
            <a:chOff x="1833424" y="6050697"/>
            <a:chExt cx="6077083" cy="378614"/>
          </a:xfrm>
        </p:grpSpPr>
        <p:sp>
          <p:nvSpPr>
            <p:cNvPr id="16" name="TextBox 15"/>
            <p:cNvSpPr txBox="1"/>
            <p:nvPr/>
          </p:nvSpPr>
          <p:spPr>
            <a:xfrm>
              <a:off x="1833424" y="6050697"/>
              <a:ext cx="19531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1</a:t>
              </a:r>
              <a:endParaRPr lang="en-US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168059" y="6050697"/>
              <a:ext cx="19531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mtClean="0"/>
                <a:t>12</a:t>
              </a:r>
              <a:endParaRPr lang="en-US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426656" y="6050697"/>
              <a:ext cx="19531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6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717535" y="6050697"/>
              <a:ext cx="19531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mtClean="0"/>
                <a:t>7</a:t>
              </a:r>
              <a:endParaRPr lang="en-US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999748" y="6050697"/>
              <a:ext cx="1774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8</a:t>
              </a:r>
              <a:endParaRPr lang="en-US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700572" y="6050697"/>
              <a:ext cx="4205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mtClean="0"/>
                <a:t>17</a:t>
              </a:r>
              <a:endParaRPr lang="en-US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7026278" y="6059979"/>
              <a:ext cx="5687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mtClean="0"/>
                <a:t>18</a:t>
              </a:r>
              <a:endParaRPr lang="en-US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7341748" y="6059979"/>
              <a:ext cx="5687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19</a:t>
              </a:r>
              <a:endParaRPr lang="en-US" dirty="0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2641508" y="3364191"/>
            <a:ext cx="4808611" cy="1881686"/>
            <a:chOff x="3583650" y="3336923"/>
            <a:chExt cx="4808611" cy="1881686"/>
          </a:xfrm>
        </p:grpSpPr>
        <p:sp>
          <p:nvSpPr>
            <p:cNvPr id="25" name="Rectangle 24"/>
            <p:cNvSpPr/>
            <p:nvPr/>
          </p:nvSpPr>
          <p:spPr>
            <a:xfrm>
              <a:off x="3947056" y="3336924"/>
              <a:ext cx="184465" cy="20902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3583650" y="4169927"/>
              <a:ext cx="194846" cy="23814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3999747" y="4959805"/>
              <a:ext cx="177494" cy="25880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5673814" y="3336924"/>
              <a:ext cx="189104" cy="20902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5050258" y="4149399"/>
              <a:ext cx="221131" cy="25866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6027563" y="4959805"/>
              <a:ext cx="176013" cy="25880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6061916" y="4149399"/>
              <a:ext cx="276131" cy="25866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6788613" y="4149399"/>
              <a:ext cx="276131" cy="25866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7216106" y="3336923"/>
              <a:ext cx="189104" cy="2633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7172994" y="4959805"/>
              <a:ext cx="232216" cy="25880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7646670" y="3336923"/>
              <a:ext cx="189104" cy="2633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8203157" y="3336923"/>
              <a:ext cx="189104" cy="2633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8065952" y="3023651"/>
                <a:ext cx="4163871" cy="39268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 smtClean="0"/>
                  <a:t>4) Ensure there are only 2 required PAVs in the system!</a:t>
                </a:r>
              </a:p>
              <a:p>
                <a:r>
                  <a:rPr lang="en-US" sz="2000" dirty="0" smtClean="0"/>
                  <a:t>2 vehicles enter the system!</a:t>
                </a:r>
              </a:p>
              <a:p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sz="3200" i="1">
                            <a:latin typeface="Cambria Math" charset="0"/>
                          </a:rPr>
                        </m:ctrlPr>
                      </m:naryPr>
                      <m:sub>
                        <m:r>
                          <a:rPr lang="en-US" sz="3200" i="1">
                            <a:latin typeface="Cambria Math" charset="0"/>
                          </a:rPr>
                          <m:t>𝑣</m:t>
                        </m:r>
                        <m:r>
                          <a:rPr lang="en-US" sz="3200" i="1"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3200" i="1">
                            <a:latin typeface="Cambria Math" charset="0"/>
                          </a:rPr>
                          <m:t>𝑉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en-US" sz="3200" i="1">
                                <a:latin typeface="Cambria Math" charset="0"/>
                              </a:rPr>
                            </m:ctrlPr>
                          </m:naryPr>
                          <m:sub>
                            <m:r>
                              <a:rPr lang="en-US" sz="3200" i="1"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sz="3200" i="1"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3200" i="1">
                                <a:latin typeface="Cambria Math" charset="0"/>
                              </a:rPr>
                              <m:t>𝑇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3200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3200" i="1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3200" i="1">
                                    <a:latin typeface="Cambria Math" charset="0"/>
                                  </a:rPr>
                                  <m:t>𝑣</m:t>
                                </m:r>
                                <m:r>
                                  <a:rPr lang="en-US" sz="3200" i="1">
                                    <a:latin typeface="Cambria Math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3200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i="1">
                                        <a:latin typeface="Cambria Math" charset="0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n-US" sz="3200" i="1">
                                        <a:latin typeface="Cambria Math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sz="3200" i="1">
                                    <a:latin typeface="Cambria Math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3200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i="1">
                                        <a:latin typeface="Cambria Math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3200" i="1"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</m:sub>
                            </m:sSub>
                          </m:e>
                        </m:nary>
                      </m:e>
                    </m:nary>
                    <m:r>
                      <a:rPr lang="en-US" sz="3200" i="1">
                        <a:latin typeface="Cambria Math" charset="0"/>
                      </a:rPr>
                      <m:t>= |</m:t>
                    </m:r>
                    <m:r>
                      <a:rPr lang="en-US" sz="3200" i="1">
                        <a:latin typeface="Cambria Math" charset="0"/>
                      </a:rPr>
                      <m:t>𝑣</m:t>
                    </m:r>
                    <m:r>
                      <a:rPr lang="en-US" sz="3200" i="1">
                        <a:latin typeface="Cambria Math" charset="0"/>
                      </a:rPr>
                      <m:t>|</m:t>
                    </m:r>
                  </m:oMath>
                </a14:m>
                <a:r>
                  <a:rPr lang="en-US" sz="3200" dirty="0">
                    <a:effectLst/>
                  </a:rPr>
                  <a:t> </a:t>
                </a:r>
                <a:endParaRPr lang="en-US" sz="3200" dirty="0" smtClean="0"/>
              </a:p>
              <a:p>
                <a:endParaRPr lang="en-US" sz="2000" dirty="0" smtClean="0"/>
              </a:p>
              <a:p>
                <a:endParaRPr lang="en-US" sz="2000" dirty="0" smtClean="0"/>
              </a:p>
              <a:p>
                <a:endParaRPr lang="en-US" sz="2000" dirty="0">
                  <a:solidFill>
                    <a:srgbClr val="000000"/>
                  </a:solidFill>
                  <a:latin typeface="Times New Roman" charset="0"/>
                  <a:ea typeface="宋体" charset="-122"/>
                </a:endParaRPr>
              </a:p>
              <a:p>
                <a:endParaRPr lang="en-US" sz="2000" dirty="0" smtClean="0"/>
              </a:p>
              <a:p>
                <a:endParaRPr lang="en-US" sz="2000" dirty="0">
                  <a:solidFill>
                    <a:schemeClr val="bg2">
                      <a:lumMod val="90000"/>
                    </a:schemeClr>
                  </a:solidFill>
                </a:endParaRPr>
              </a:p>
              <a:p>
                <a:endParaRPr lang="en-US" sz="2000" dirty="0">
                  <a:solidFill>
                    <a:schemeClr val="bg2">
                      <a:lumMod val="9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5952" y="3023651"/>
                <a:ext cx="4163871" cy="3926844"/>
              </a:xfrm>
              <a:prstGeom prst="rect">
                <a:avLst/>
              </a:prstGeom>
              <a:blipFill rotWithShape="0">
                <a:blip r:embed="rId5"/>
                <a:stretch>
                  <a:fillRect l="-1464" t="-7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4" name="Table 53"/>
          <p:cNvGraphicFramePr>
            <a:graphicFrameLocks noGrp="1"/>
          </p:cNvGraphicFramePr>
          <p:nvPr/>
        </p:nvGraphicFramePr>
        <p:xfrm>
          <a:off x="5940720" y="1229441"/>
          <a:ext cx="5383530" cy="365760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5383530"/>
              </a:tblGrid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宋体" charset="-122"/>
                      </a:endParaRPr>
                    </a:p>
                  </a:txBody>
                  <a:tcPr marL="68580" marR="68580" marT="0" marB="0" anchor="ctr"/>
                </a:tc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宋体" charset="-122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5" name="Oval 4"/>
          <p:cNvSpPr/>
          <p:nvPr/>
        </p:nvSpPr>
        <p:spPr>
          <a:xfrm>
            <a:off x="1700993" y="4177118"/>
            <a:ext cx="329184" cy="3291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Curved Connector 38"/>
          <p:cNvCxnSpPr>
            <a:stCxn id="5" idx="0"/>
            <a:endCxn id="25" idx="1"/>
          </p:cNvCxnSpPr>
          <p:nvPr/>
        </p:nvCxnSpPr>
        <p:spPr>
          <a:xfrm rot="5400000" flipH="1" flipV="1">
            <a:off x="2081042" y="3253247"/>
            <a:ext cx="708415" cy="1139329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urved Connector 54"/>
          <p:cNvCxnSpPr>
            <a:stCxn id="5" idx="0"/>
            <a:endCxn id="28" idx="0"/>
          </p:cNvCxnSpPr>
          <p:nvPr/>
        </p:nvCxnSpPr>
        <p:spPr>
          <a:xfrm rot="5400000" flipH="1" flipV="1">
            <a:off x="2939441" y="2290336"/>
            <a:ext cx="812926" cy="2960639"/>
          </a:xfrm>
          <a:prstGeom prst="curvedConnector3">
            <a:avLst>
              <a:gd name="adj1" fmla="val 12812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urved Connector 55"/>
          <p:cNvCxnSpPr>
            <a:stCxn id="5" idx="0"/>
            <a:endCxn id="33" idx="0"/>
          </p:cNvCxnSpPr>
          <p:nvPr/>
        </p:nvCxnSpPr>
        <p:spPr>
          <a:xfrm rot="5400000" flipH="1" flipV="1">
            <a:off x="3710587" y="1519190"/>
            <a:ext cx="812927" cy="4502931"/>
          </a:xfrm>
          <a:prstGeom prst="curvedConnector3">
            <a:avLst>
              <a:gd name="adj1" fmla="val 17536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urved Connector 57"/>
          <p:cNvCxnSpPr>
            <a:stCxn id="5" idx="0"/>
            <a:endCxn id="35" idx="0"/>
          </p:cNvCxnSpPr>
          <p:nvPr/>
        </p:nvCxnSpPr>
        <p:spPr>
          <a:xfrm rot="5400000" flipH="1" flipV="1">
            <a:off x="3925869" y="1303908"/>
            <a:ext cx="812927" cy="4933495"/>
          </a:xfrm>
          <a:prstGeom prst="curvedConnector3">
            <a:avLst>
              <a:gd name="adj1" fmla="val 21135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urved Connector 62"/>
          <p:cNvCxnSpPr>
            <a:stCxn id="5" idx="0"/>
            <a:endCxn id="36" idx="0"/>
          </p:cNvCxnSpPr>
          <p:nvPr/>
        </p:nvCxnSpPr>
        <p:spPr>
          <a:xfrm rot="5400000" flipH="1" flipV="1">
            <a:off x="4204113" y="1025664"/>
            <a:ext cx="812927" cy="5489982"/>
          </a:xfrm>
          <a:prstGeom prst="curvedConnector3">
            <a:avLst>
              <a:gd name="adj1" fmla="val 19786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urved Connector 66"/>
          <p:cNvCxnSpPr>
            <a:stCxn id="5" idx="4"/>
            <a:endCxn id="27" idx="2"/>
          </p:cNvCxnSpPr>
          <p:nvPr/>
        </p:nvCxnSpPr>
        <p:spPr>
          <a:xfrm rot="16200000" flipH="1">
            <a:off x="2136181" y="4235705"/>
            <a:ext cx="739575" cy="1280767"/>
          </a:xfrm>
          <a:prstGeom prst="curvedConnector3">
            <a:avLst>
              <a:gd name="adj1" fmla="val 13091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urved Connector 69"/>
          <p:cNvCxnSpPr>
            <a:stCxn id="5" idx="4"/>
            <a:endCxn id="30" idx="2"/>
          </p:cNvCxnSpPr>
          <p:nvPr/>
        </p:nvCxnSpPr>
        <p:spPr>
          <a:xfrm rot="16200000" flipH="1">
            <a:off x="3149719" y="3222167"/>
            <a:ext cx="739575" cy="3307843"/>
          </a:xfrm>
          <a:prstGeom prst="curvedConnector3">
            <a:avLst>
              <a:gd name="adj1" fmla="val 15563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urved Connector 74"/>
          <p:cNvCxnSpPr>
            <a:stCxn id="5" idx="4"/>
            <a:endCxn id="34" idx="2"/>
          </p:cNvCxnSpPr>
          <p:nvPr/>
        </p:nvCxnSpPr>
        <p:spPr>
          <a:xfrm rot="16200000" flipH="1">
            <a:off x="3736485" y="2635401"/>
            <a:ext cx="739575" cy="4481375"/>
          </a:xfrm>
          <a:prstGeom prst="curvedConnector3">
            <a:avLst>
              <a:gd name="adj1" fmla="val 15811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urved Connector 78"/>
          <p:cNvCxnSpPr>
            <a:stCxn id="5" idx="7"/>
            <a:endCxn id="26" idx="0"/>
          </p:cNvCxnSpPr>
          <p:nvPr/>
        </p:nvCxnSpPr>
        <p:spPr>
          <a:xfrm rot="5400000" flipH="1" flipV="1">
            <a:off x="2346385" y="3832780"/>
            <a:ext cx="28131" cy="756962"/>
          </a:xfrm>
          <a:prstGeom prst="curvedConnector3">
            <a:avLst>
              <a:gd name="adj1" fmla="val 98399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urved Connector 81"/>
          <p:cNvCxnSpPr>
            <a:stCxn id="5" idx="5"/>
            <a:endCxn id="29" idx="2"/>
          </p:cNvCxnSpPr>
          <p:nvPr/>
        </p:nvCxnSpPr>
        <p:spPr>
          <a:xfrm rot="5400000" flipH="1" flipV="1">
            <a:off x="3088946" y="3328358"/>
            <a:ext cx="22758" cy="2236713"/>
          </a:xfrm>
          <a:prstGeom prst="curvedConnector3">
            <a:avLst>
              <a:gd name="adj1" fmla="val -121631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urved Connector 86"/>
          <p:cNvCxnSpPr>
            <a:stCxn id="5" idx="7"/>
            <a:endCxn id="31" idx="0"/>
          </p:cNvCxnSpPr>
          <p:nvPr/>
        </p:nvCxnSpPr>
        <p:spPr>
          <a:xfrm rot="5400000" flipH="1" flipV="1">
            <a:off x="3595575" y="2563062"/>
            <a:ext cx="48659" cy="3275871"/>
          </a:xfrm>
          <a:prstGeom prst="curvedConnector3">
            <a:avLst>
              <a:gd name="adj1" fmla="val 5698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urved Connector 89"/>
          <p:cNvCxnSpPr>
            <a:stCxn id="5" idx="5"/>
            <a:endCxn id="32" idx="2"/>
          </p:cNvCxnSpPr>
          <p:nvPr/>
        </p:nvCxnSpPr>
        <p:spPr>
          <a:xfrm rot="5400000" flipH="1" flipV="1">
            <a:off x="3971874" y="2445431"/>
            <a:ext cx="22758" cy="4002568"/>
          </a:xfrm>
          <a:prstGeom prst="curvedConnector3">
            <a:avLst>
              <a:gd name="adj1" fmla="val -193953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0058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dirty="0" smtClean="0"/>
              <a:t>STEP 2 </a:t>
            </a:r>
            <a:r>
              <a:rPr lang="en-US" sz="3600" dirty="0"/>
              <a:t>VMT Minimization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solidFill>
                  <a:srgbClr val="8D000C"/>
                </a:solidFill>
              </a:rPr>
              <a:t>MIP VMT Minimization Model</a:t>
            </a:r>
            <a:endParaRPr lang="en-US" dirty="0">
              <a:solidFill>
                <a:srgbClr val="8D000C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b="1" dirty="0" smtClean="0"/>
              <a:t>Model Constrains</a:t>
            </a:r>
            <a:endParaRPr lang="en-US" sz="32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70861F-C4E5-6A42-9145-5E09253D72FC}" type="slidenum">
              <a:rPr lang="en-US" smtClean="0"/>
              <a:t>27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832830" y="2472899"/>
            <a:ext cx="10157328" cy="4682534"/>
            <a:chOff x="1774972" y="2445631"/>
            <a:chExt cx="10157328" cy="4682534"/>
          </a:xfrm>
        </p:grpSpPr>
        <p:sp>
          <p:nvSpPr>
            <p:cNvPr id="11" name="TextBox 10"/>
            <p:cNvSpPr txBox="1"/>
            <p:nvPr/>
          </p:nvSpPr>
          <p:spPr>
            <a:xfrm>
              <a:off x="9979174" y="6050697"/>
              <a:ext cx="19531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mtClean="0"/>
                <a:t>Time of the day</a:t>
              </a:r>
              <a:endParaRPr lang="en-US"/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33424" y="3050250"/>
              <a:ext cx="7372921" cy="4077915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1833424" y="2445631"/>
              <a:ext cx="57912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smtClean="0"/>
                <a:t>Example Family, </a:t>
              </a:r>
              <a:r>
                <a:rPr lang="en-US" sz="2800" b="1" dirty="0" smtClean="0">
                  <a:solidFill>
                    <a:srgbClr val="8D000C"/>
                  </a:solidFill>
                </a:rPr>
                <a:t>2</a:t>
              </a:r>
              <a:r>
                <a:rPr lang="en-US" sz="2000" b="1" dirty="0" smtClean="0"/>
                <a:t> required PAVs</a:t>
              </a:r>
              <a:endParaRPr lang="en-US" sz="2000" b="1" dirty="0"/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>
              <a:off x="1833424" y="6413539"/>
              <a:ext cx="981893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" name="Picture 6" descr="elated image"/>
            <p:cNvPicPr>
              <a:picLocks noChangeAspect="1" noChangeArrowheads="1"/>
            </p:cNvPicPr>
            <p:nvPr/>
          </p:nvPicPr>
          <p:blipFill rotWithShape="1">
            <a:blip r:embed="rId4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11" t="46625" r="72802" b="35889"/>
            <a:stretch/>
          </p:blipFill>
          <p:spPr bwMode="auto">
            <a:xfrm>
              <a:off x="1786848" y="3106016"/>
              <a:ext cx="711200" cy="711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2" descr="elated image"/>
            <p:cNvPicPr>
              <a:picLocks noChangeAspect="1" noChangeArrowheads="1"/>
            </p:cNvPicPr>
            <p:nvPr/>
          </p:nvPicPr>
          <p:blipFill rotWithShape="1">
            <a:blip r:embed="rId4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615" t="46466" r="51898" b="36048"/>
            <a:stretch/>
          </p:blipFill>
          <p:spPr bwMode="auto">
            <a:xfrm>
              <a:off x="1774972" y="3907303"/>
              <a:ext cx="711200" cy="711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2" descr="elated image"/>
            <p:cNvPicPr>
              <a:picLocks noChangeAspect="1" noChangeArrowheads="1"/>
            </p:cNvPicPr>
            <p:nvPr/>
          </p:nvPicPr>
          <p:blipFill rotWithShape="1">
            <a:blip r:embed="rId4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11" t="72415" r="72802" b="10099"/>
            <a:stretch/>
          </p:blipFill>
          <p:spPr bwMode="auto">
            <a:xfrm>
              <a:off x="1786848" y="4708590"/>
              <a:ext cx="711200" cy="711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2" descr="elated image"/>
            <p:cNvPicPr>
              <a:picLocks noChangeAspect="1" noChangeArrowheads="1"/>
            </p:cNvPicPr>
            <p:nvPr/>
          </p:nvPicPr>
          <p:blipFill rotWithShape="1">
            <a:blip r:embed="rId4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589" t="72389" r="51924" b="10125"/>
            <a:stretch/>
          </p:blipFill>
          <p:spPr bwMode="auto">
            <a:xfrm>
              <a:off x="1786848" y="5556865"/>
              <a:ext cx="711200" cy="711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/>
          <p:cNvGrpSpPr/>
          <p:nvPr/>
        </p:nvGrpSpPr>
        <p:grpSpPr>
          <a:xfrm>
            <a:off x="891282" y="6077965"/>
            <a:ext cx="6077083" cy="378614"/>
            <a:chOff x="1833424" y="6050697"/>
            <a:chExt cx="6077083" cy="378614"/>
          </a:xfrm>
        </p:grpSpPr>
        <p:sp>
          <p:nvSpPr>
            <p:cNvPr id="16" name="TextBox 15"/>
            <p:cNvSpPr txBox="1"/>
            <p:nvPr/>
          </p:nvSpPr>
          <p:spPr>
            <a:xfrm>
              <a:off x="1833424" y="6050697"/>
              <a:ext cx="19531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1</a:t>
              </a:r>
              <a:endParaRPr lang="en-US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168059" y="6050697"/>
              <a:ext cx="19531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mtClean="0"/>
                <a:t>12</a:t>
              </a:r>
              <a:endParaRPr lang="en-US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426656" y="6050697"/>
              <a:ext cx="19531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6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717535" y="6050697"/>
              <a:ext cx="19531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mtClean="0"/>
                <a:t>7</a:t>
              </a:r>
              <a:endParaRPr lang="en-US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999748" y="6050697"/>
              <a:ext cx="1774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8</a:t>
              </a:r>
              <a:endParaRPr lang="en-US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700572" y="6050697"/>
              <a:ext cx="4205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mtClean="0"/>
                <a:t>17</a:t>
              </a:r>
              <a:endParaRPr lang="en-US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7026278" y="6059979"/>
              <a:ext cx="5687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mtClean="0"/>
                <a:t>18</a:t>
              </a:r>
              <a:endParaRPr lang="en-US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7341748" y="6059979"/>
              <a:ext cx="5687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19</a:t>
              </a:r>
              <a:endParaRPr lang="en-US" dirty="0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2641508" y="3364191"/>
            <a:ext cx="4808611" cy="1881686"/>
            <a:chOff x="3583650" y="3336923"/>
            <a:chExt cx="4808611" cy="1881686"/>
          </a:xfrm>
        </p:grpSpPr>
        <p:sp>
          <p:nvSpPr>
            <p:cNvPr id="25" name="Rectangle 24"/>
            <p:cNvSpPr/>
            <p:nvPr/>
          </p:nvSpPr>
          <p:spPr>
            <a:xfrm>
              <a:off x="3947056" y="3336924"/>
              <a:ext cx="184465" cy="20902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3583650" y="4169927"/>
              <a:ext cx="194846" cy="23814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3999747" y="4959805"/>
              <a:ext cx="177494" cy="25880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5673814" y="3336924"/>
              <a:ext cx="189104" cy="20902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5050258" y="4149399"/>
              <a:ext cx="221131" cy="25866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6027563" y="4959805"/>
              <a:ext cx="176013" cy="25880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6061916" y="4149399"/>
              <a:ext cx="276131" cy="25866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6788613" y="4149399"/>
              <a:ext cx="276131" cy="25866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7216106" y="3336923"/>
              <a:ext cx="189104" cy="2633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7172994" y="4959805"/>
              <a:ext cx="232216" cy="25880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7646670" y="3336923"/>
              <a:ext cx="189104" cy="2633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8203157" y="3336923"/>
              <a:ext cx="189104" cy="2633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8299391" y="3056117"/>
                <a:ext cx="3801870" cy="36190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 smtClean="0"/>
                  <a:t>4) Ensure there are only 2 required PAVs in the system!</a:t>
                </a:r>
              </a:p>
              <a:p>
                <a:r>
                  <a:rPr lang="en-US" sz="2000" dirty="0" smtClean="0"/>
                  <a:t>2 vehicles leave the system!</a:t>
                </a:r>
              </a:p>
              <a:p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sz="3200" i="1">
                            <a:latin typeface="Cambria Math" charset="0"/>
                          </a:rPr>
                        </m:ctrlPr>
                      </m:naryPr>
                      <m:sub>
                        <m:r>
                          <a:rPr lang="en-US" sz="3200" i="1">
                            <a:latin typeface="Cambria Math" charset="0"/>
                          </a:rPr>
                          <m:t>𝑣</m:t>
                        </m:r>
                        <m:r>
                          <a:rPr lang="en-US" sz="3200" i="1"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3200" i="1">
                            <a:latin typeface="Cambria Math" charset="0"/>
                          </a:rPr>
                          <m:t>𝑉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en-US" sz="3200" i="1">
                                <a:latin typeface="Cambria Math" charset="0"/>
                              </a:rPr>
                            </m:ctrlPr>
                          </m:naryPr>
                          <m:sub>
                            <m:r>
                              <a:rPr lang="en-US" sz="3200" i="1"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sz="3200" i="1"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3200" i="1">
                                <a:latin typeface="Cambria Math" charset="0"/>
                              </a:rPr>
                              <m:t>𝑇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3200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3200" i="1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3200" i="1">
                                    <a:latin typeface="Cambria Math" charset="0"/>
                                  </a:rPr>
                                  <m:t>𝑣</m:t>
                                </m:r>
                                <m:r>
                                  <a:rPr lang="en-US" sz="3200" i="1">
                                    <a:latin typeface="Cambria Math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3200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i="1">
                                        <a:latin typeface="Cambria Math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3200" i="1"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3200" i="1">
                                    <a:latin typeface="Cambria Math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3200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i="1">
                                        <a:latin typeface="Cambria Math" charset="0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n-US" sz="3200" i="1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sub>
                            </m:sSub>
                          </m:e>
                        </m:nary>
                      </m:e>
                    </m:nary>
                    <m:r>
                      <a:rPr lang="en-US" sz="3200" i="1">
                        <a:latin typeface="Cambria Math" charset="0"/>
                      </a:rPr>
                      <m:t>= |</m:t>
                    </m:r>
                    <m:r>
                      <a:rPr lang="en-US" sz="3200" i="1">
                        <a:latin typeface="Cambria Math" charset="0"/>
                      </a:rPr>
                      <m:t>𝑣</m:t>
                    </m:r>
                    <m:r>
                      <a:rPr lang="en-US" sz="3200" i="1">
                        <a:latin typeface="Cambria Math" charset="0"/>
                      </a:rPr>
                      <m:t>|</m:t>
                    </m:r>
                  </m:oMath>
                </a14:m>
                <a:r>
                  <a:rPr lang="en-US" sz="3200" dirty="0">
                    <a:effectLst/>
                  </a:rPr>
                  <a:t> </a:t>
                </a:r>
                <a:endParaRPr lang="en-US" sz="2000" dirty="0" smtClean="0"/>
              </a:p>
              <a:p>
                <a:endParaRPr lang="en-US" sz="2000" dirty="0" smtClean="0"/>
              </a:p>
              <a:p>
                <a:endParaRPr lang="en-US" sz="2000" dirty="0">
                  <a:solidFill>
                    <a:srgbClr val="000000"/>
                  </a:solidFill>
                  <a:latin typeface="Times New Roman" charset="0"/>
                  <a:ea typeface="宋体" charset="-122"/>
                </a:endParaRPr>
              </a:p>
              <a:p>
                <a:endParaRPr lang="en-US" sz="2000" dirty="0" smtClean="0"/>
              </a:p>
              <a:p>
                <a:endParaRPr lang="en-US" sz="2000" dirty="0">
                  <a:solidFill>
                    <a:schemeClr val="bg2">
                      <a:lumMod val="90000"/>
                    </a:schemeClr>
                  </a:solidFill>
                </a:endParaRPr>
              </a:p>
              <a:p>
                <a:endParaRPr lang="en-US" sz="2000" dirty="0">
                  <a:solidFill>
                    <a:schemeClr val="bg2">
                      <a:lumMod val="9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9391" y="3056117"/>
                <a:ext cx="3801870" cy="3619068"/>
              </a:xfrm>
              <a:prstGeom prst="rect">
                <a:avLst/>
              </a:prstGeom>
              <a:blipFill rotWithShape="0">
                <a:blip r:embed="rId5"/>
                <a:stretch>
                  <a:fillRect l="-1603" t="-8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4" name="Table 53"/>
          <p:cNvGraphicFramePr>
            <a:graphicFrameLocks noGrp="1"/>
          </p:cNvGraphicFramePr>
          <p:nvPr/>
        </p:nvGraphicFramePr>
        <p:xfrm>
          <a:off x="5940720" y="1229441"/>
          <a:ext cx="5383530" cy="365760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5383530"/>
              </a:tblGrid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宋体" charset="-122"/>
                      </a:endParaRPr>
                    </a:p>
                  </a:txBody>
                  <a:tcPr marL="68580" marR="68580" marT="0" marB="0" anchor="ctr"/>
                </a:tc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宋体" charset="-122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88" name="Oval 87"/>
          <p:cNvSpPr/>
          <p:nvPr/>
        </p:nvSpPr>
        <p:spPr>
          <a:xfrm>
            <a:off x="7628375" y="4151674"/>
            <a:ext cx="329184" cy="3291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6" name="Curved Connector 85"/>
          <p:cNvCxnSpPr>
            <a:stCxn id="36" idx="0"/>
            <a:endCxn id="88" idx="7"/>
          </p:cNvCxnSpPr>
          <p:nvPr/>
        </p:nvCxnSpPr>
        <p:spPr>
          <a:xfrm rot="16200000" flipH="1">
            <a:off x="7214613" y="3505144"/>
            <a:ext cx="835691" cy="553784"/>
          </a:xfrm>
          <a:prstGeom prst="curvedConnector3">
            <a:avLst>
              <a:gd name="adj1" fmla="val -2735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Curved Connector 90"/>
          <p:cNvCxnSpPr>
            <a:stCxn id="35" idx="0"/>
            <a:endCxn id="88" idx="7"/>
          </p:cNvCxnSpPr>
          <p:nvPr/>
        </p:nvCxnSpPr>
        <p:spPr>
          <a:xfrm rot="16200000" flipH="1">
            <a:off x="6936369" y="3226901"/>
            <a:ext cx="835691" cy="1110271"/>
          </a:xfrm>
          <a:prstGeom prst="curvedConnector3">
            <a:avLst>
              <a:gd name="adj1" fmla="val -2735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urved Connector 92"/>
          <p:cNvCxnSpPr>
            <a:stCxn id="33" idx="0"/>
            <a:endCxn id="88" idx="7"/>
          </p:cNvCxnSpPr>
          <p:nvPr/>
        </p:nvCxnSpPr>
        <p:spPr>
          <a:xfrm rot="16200000" flipH="1">
            <a:off x="6721087" y="3011619"/>
            <a:ext cx="835691" cy="1540835"/>
          </a:xfrm>
          <a:prstGeom prst="curvedConnector3">
            <a:avLst>
              <a:gd name="adj1" fmla="val -2735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urved Connector 95"/>
          <p:cNvCxnSpPr>
            <a:stCxn id="28" idx="0"/>
            <a:endCxn id="88" idx="7"/>
          </p:cNvCxnSpPr>
          <p:nvPr/>
        </p:nvCxnSpPr>
        <p:spPr>
          <a:xfrm rot="16200000" flipH="1">
            <a:off x="5949942" y="2240474"/>
            <a:ext cx="835690" cy="3083127"/>
          </a:xfrm>
          <a:prstGeom prst="curvedConnector3">
            <a:avLst>
              <a:gd name="adj1" fmla="val -7112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Curved Connector 99"/>
          <p:cNvCxnSpPr>
            <a:stCxn id="25" idx="0"/>
            <a:endCxn id="88" idx="0"/>
          </p:cNvCxnSpPr>
          <p:nvPr/>
        </p:nvCxnSpPr>
        <p:spPr>
          <a:xfrm rot="16200000" flipH="1">
            <a:off x="5051316" y="1410023"/>
            <a:ext cx="787482" cy="4695820"/>
          </a:xfrm>
          <a:prstGeom prst="curvedConnector3">
            <a:avLst>
              <a:gd name="adj1" fmla="val -6154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urved Connector 105"/>
          <p:cNvCxnSpPr>
            <a:stCxn id="34" idx="2"/>
            <a:endCxn id="88" idx="4"/>
          </p:cNvCxnSpPr>
          <p:nvPr/>
        </p:nvCxnSpPr>
        <p:spPr>
          <a:xfrm rot="5400000" flipH="1" flipV="1">
            <a:off x="6687453" y="4140364"/>
            <a:ext cx="765019" cy="1446007"/>
          </a:xfrm>
          <a:prstGeom prst="curvedConnector3">
            <a:avLst>
              <a:gd name="adj1" fmla="val -2988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urved Connector 108"/>
          <p:cNvCxnSpPr>
            <a:stCxn id="30" idx="2"/>
            <a:endCxn id="88" idx="4"/>
          </p:cNvCxnSpPr>
          <p:nvPr/>
        </p:nvCxnSpPr>
        <p:spPr>
          <a:xfrm rot="5400000" flipH="1" flipV="1">
            <a:off x="6100687" y="3553598"/>
            <a:ext cx="765019" cy="2619539"/>
          </a:xfrm>
          <a:prstGeom prst="curvedConnector3">
            <a:avLst>
              <a:gd name="adj1" fmla="val -2988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urved Connector 113"/>
          <p:cNvCxnSpPr>
            <a:stCxn id="27" idx="2"/>
            <a:endCxn id="88" idx="4"/>
          </p:cNvCxnSpPr>
          <p:nvPr/>
        </p:nvCxnSpPr>
        <p:spPr>
          <a:xfrm rot="5400000" flipH="1" flipV="1">
            <a:off x="5087149" y="2540060"/>
            <a:ext cx="765019" cy="4646615"/>
          </a:xfrm>
          <a:prstGeom prst="curvedConnector3">
            <a:avLst>
              <a:gd name="adj1" fmla="val -4183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Curved Connector 117"/>
          <p:cNvCxnSpPr>
            <a:stCxn id="32" idx="0"/>
            <a:endCxn id="88" idx="0"/>
          </p:cNvCxnSpPr>
          <p:nvPr/>
        </p:nvCxnSpPr>
        <p:spPr>
          <a:xfrm rot="5400000" flipH="1" flipV="1">
            <a:off x="6876256" y="3259956"/>
            <a:ext cx="24993" cy="1808430"/>
          </a:xfrm>
          <a:prstGeom prst="curvedConnector3">
            <a:avLst>
              <a:gd name="adj1" fmla="val 101465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Curved Connector 120"/>
          <p:cNvCxnSpPr>
            <a:stCxn id="31" idx="0"/>
            <a:endCxn id="88" idx="0"/>
          </p:cNvCxnSpPr>
          <p:nvPr/>
        </p:nvCxnSpPr>
        <p:spPr>
          <a:xfrm rot="5400000" flipH="1" flipV="1">
            <a:off x="6512907" y="2896608"/>
            <a:ext cx="24993" cy="2535127"/>
          </a:xfrm>
          <a:prstGeom prst="curvedConnector3">
            <a:avLst>
              <a:gd name="adj1" fmla="val 145369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Curved Connector 124"/>
          <p:cNvCxnSpPr>
            <a:stCxn id="29" idx="2"/>
            <a:endCxn id="88" idx="3"/>
          </p:cNvCxnSpPr>
          <p:nvPr/>
        </p:nvCxnSpPr>
        <p:spPr>
          <a:xfrm rot="5400000" flipH="1" flipV="1">
            <a:off x="5946289" y="2705042"/>
            <a:ext cx="2686" cy="3457901"/>
          </a:xfrm>
          <a:prstGeom prst="curvedConnector3">
            <a:avLst>
              <a:gd name="adj1" fmla="val -1020558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urved Connector 129"/>
          <p:cNvCxnSpPr>
            <a:stCxn id="26" idx="2"/>
            <a:endCxn id="88" idx="3"/>
          </p:cNvCxnSpPr>
          <p:nvPr/>
        </p:nvCxnSpPr>
        <p:spPr>
          <a:xfrm rot="5400000" flipH="1" flipV="1">
            <a:off x="5206413" y="1965168"/>
            <a:ext cx="2687" cy="4937652"/>
          </a:xfrm>
          <a:prstGeom prst="curvedConnector3">
            <a:avLst>
              <a:gd name="adj1" fmla="val -1496609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6316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dirty="0" smtClean="0"/>
              <a:t>STEP 2 </a:t>
            </a:r>
            <a:r>
              <a:rPr lang="en-US" sz="3600" dirty="0"/>
              <a:t>VMT Minimization </a:t>
            </a:r>
            <a:r>
              <a:rPr lang="en-US" sz="3600" dirty="0" smtClean="0"/>
              <a:t/>
            </a:r>
            <a:br>
              <a:rPr lang="en-US" sz="3600" dirty="0" smtClean="0"/>
            </a:br>
            <a:r>
              <a:rPr lang="en-US" dirty="0" smtClean="0">
                <a:solidFill>
                  <a:srgbClr val="8D000C"/>
                </a:solidFill>
              </a:rPr>
              <a:t>MIP VMT Minimization Model</a:t>
            </a:r>
            <a:endParaRPr lang="en-US" dirty="0">
              <a:solidFill>
                <a:srgbClr val="8D000C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b="1" dirty="0" smtClean="0"/>
              <a:t>Model Constrains</a:t>
            </a:r>
            <a:endParaRPr lang="en-US" sz="32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70861F-C4E5-6A42-9145-5E09253D72FC}" type="slidenum">
              <a:rPr lang="en-US" smtClean="0"/>
              <a:t>28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832830" y="2472899"/>
            <a:ext cx="10157328" cy="4682534"/>
            <a:chOff x="1774972" y="2445631"/>
            <a:chExt cx="10157328" cy="4682534"/>
          </a:xfrm>
        </p:grpSpPr>
        <p:sp>
          <p:nvSpPr>
            <p:cNvPr id="11" name="TextBox 10"/>
            <p:cNvSpPr txBox="1"/>
            <p:nvPr/>
          </p:nvSpPr>
          <p:spPr>
            <a:xfrm>
              <a:off x="9979174" y="6050697"/>
              <a:ext cx="19531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mtClean="0"/>
                <a:t>Time of the day</a:t>
              </a:r>
              <a:endParaRPr lang="en-US"/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33424" y="3050250"/>
              <a:ext cx="7372921" cy="4077915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1833424" y="2445631"/>
              <a:ext cx="57912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smtClean="0"/>
                <a:t>Example Family, </a:t>
              </a:r>
              <a:r>
                <a:rPr lang="en-US" sz="2800" b="1" dirty="0" smtClean="0">
                  <a:solidFill>
                    <a:srgbClr val="8D000C"/>
                  </a:solidFill>
                </a:rPr>
                <a:t>2</a:t>
              </a:r>
              <a:r>
                <a:rPr lang="en-US" sz="2000" b="1" dirty="0" smtClean="0"/>
                <a:t> required PAVs</a:t>
              </a:r>
              <a:endParaRPr lang="en-US" sz="2000" b="1" dirty="0"/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>
              <a:off x="1833424" y="6413539"/>
              <a:ext cx="981893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" name="Picture 6" descr="elated image"/>
            <p:cNvPicPr>
              <a:picLocks noChangeAspect="1" noChangeArrowheads="1"/>
            </p:cNvPicPr>
            <p:nvPr/>
          </p:nvPicPr>
          <p:blipFill rotWithShape="1">
            <a:blip r:embed="rId4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11" t="46625" r="72802" b="35889"/>
            <a:stretch/>
          </p:blipFill>
          <p:spPr bwMode="auto">
            <a:xfrm>
              <a:off x="1786848" y="3106016"/>
              <a:ext cx="711200" cy="711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2" descr="elated image"/>
            <p:cNvPicPr>
              <a:picLocks noChangeAspect="1" noChangeArrowheads="1"/>
            </p:cNvPicPr>
            <p:nvPr/>
          </p:nvPicPr>
          <p:blipFill rotWithShape="1">
            <a:blip r:embed="rId4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615" t="46466" r="51898" b="36048"/>
            <a:stretch/>
          </p:blipFill>
          <p:spPr bwMode="auto">
            <a:xfrm>
              <a:off x="1774972" y="3907303"/>
              <a:ext cx="711200" cy="711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2" descr="elated image"/>
            <p:cNvPicPr>
              <a:picLocks noChangeAspect="1" noChangeArrowheads="1"/>
            </p:cNvPicPr>
            <p:nvPr/>
          </p:nvPicPr>
          <p:blipFill rotWithShape="1">
            <a:blip r:embed="rId4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11" t="72415" r="72802" b="10099"/>
            <a:stretch/>
          </p:blipFill>
          <p:spPr bwMode="auto">
            <a:xfrm>
              <a:off x="1786848" y="4708590"/>
              <a:ext cx="711200" cy="711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2" descr="elated image"/>
            <p:cNvPicPr>
              <a:picLocks noChangeAspect="1" noChangeArrowheads="1"/>
            </p:cNvPicPr>
            <p:nvPr/>
          </p:nvPicPr>
          <p:blipFill rotWithShape="1">
            <a:blip r:embed="rId4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589" t="72389" r="51924" b="10125"/>
            <a:stretch/>
          </p:blipFill>
          <p:spPr bwMode="auto">
            <a:xfrm>
              <a:off x="1786848" y="5556865"/>
              <a:ext cx="711200" cy="711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/>
          <p:cNvGrpSpPr/>
          <p:nvPr/>
        </p:nvGrpSpPr>
        <p:grpSpPr>
          <a:xfrm>
            <a:off x="891282" y="6077965"/>
            <a:ext cx="6077083" cy="378614"/>
            <a:chOff x="1833424" y="6050697"/>
            <a:chExt cx="6077083" cy="378614"/>
          </a:xfrm>
        </p:grpSpPr>
        <p:sp>
          <p:nvSpPr>
            <p:cNvPr id="16" name="TextBox 15"/>
            <p:cNvSpPr txBox="1"/>
            <p:nvPr/>
          </p:nvSpPr>
          <p:spPr>
            <a:xfrm>
              <a:off x="1833424" y="6050697"/>
              <a:ext cx="19531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1</a:t>
              </a:r>
              <a:endParaRPr lang="en-US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168059" y="6050697"/>
              <a:ext cx="19531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mtClean="0"/>
                <a:t>12</a:t>
              </a:r>
              <a:endParaRPr lang="en-US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426656" y="6050697"/>
              <a:ext cx="19531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6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717535" y="6050697"/>
              <a:ext cx="19531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mtClean="0"/>
                <a:t>7</a:t>
              </a:r>
              <a:endParaRPr lang="en-US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999748" y="6050697"/>
              <a:ext cx="1774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8</a:t>
              </a:r>
              <a:endParaRPr lang="en-US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700572" y="6050697"/>
              <a:ext cx="4205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mtClean="0"/>
                <a:t>17</a:t>
              </a:r>
              <a:endParaRPr lang="en-US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7026278" y="6059979"/>
              <a:ext cx="5687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mtClean="0"/>
                <a:t>18</a:t>
              </a:r>
              <a:endParaRPr lang="en-US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7341748" y="6059979"/>
              <a:ext cx="5687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19</a:t>
              </a:r>
              <a:endParaRPr lang="en-US" dirty="0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2641508" y="3364191"/>
            <a:ext cx="4808611" cy="1881686"/>
            <a:chOff x="3583650" y="3336923"/>
            <a:chExt cx="4808611" cy="1881686"/>
          </a:xfrm>
        </p:grpSpPr>
        <p:sp>
          <p:nvSpPr>
            <p:cNvPr id="25" name="Rectangle 24"/>
            <p:cNvSpPr/>
            <p:nvPr/>
          </p:nvSpPr>
          <p:spPr>
            <a:xfrm>
              <a:off x="3947056" y="3336924"/>
              <a:ext cx="184465" cy="20902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3583650" y="4169927"/>
              <a:ext cx="194846" cy="23814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3999747" y="4959805"/>
              <a:ext cx="177494" cy="25880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5673814" y="3336924"/>
              <a:ext cx="189104" cy="20902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5050258" y="4149399"/>
              <a:ext cx="221131" cy="25866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6027563" y="4959805"/>
              <a:ext cx="176013" cy="25880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6061916" y="4149399"/>
              <a:ext cx="276131" cy="25866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6788613" y="4149399"/>
              <a:ext cx="276131" cy="25866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7216106" y="3336923"/>
              <a:ext cx="189104" cy="2633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7172994" y="4959805"/>
              <a:ext cx="232216" cy="25880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7646670" y="3336923"/>
              <a:ext cx="189104" cy="2633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8203157" y="3336923"/>
              <a:ext cx="189104" cy="2633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8299391" y="3056117"/>
                <a:ext cx="3801870" cy="36190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 smtClean="0"/>
                  <a:t>4) Ensure there are only 2 required PAVs in the system!</a:t>
                </a:r>
              </a:p>
              <a:p>
                <a:r>
                  <a:rPr lang="en-US" sz="2000" dirty="0" smtClean="0"/>
                  <a:t>2 vehicles leave the system!</a:t>
                </a:r>
              </a:p>
              <a:p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sz="3200" i="1">
                            <a:latin typeface="Cambria Math" charset="0"/>
                          </a:rPr>
                        </m:ctrlPr>
                      </m:naryPr>
                      <m:sub>
                        <m:r>
                          <a:rPr lang="en-US" sz="3200" i="1">
                            <a:latin typeface="Cambria Math" charset="0"/>
                          </a:rPr>
                          <m:t>𝑣</m:t>
                        </m:r>
                        <m:r>
                          <a:rPr lang="en-US" sz="3200" i="1"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3200" i="1">
                            <a:latin typeface="Cambria Math" charset="0"/>
                          </a:rPr>
                          <m:t>𝑉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en-US" sz="3200" i="1">
                                <a:latin typeface="Cambria Math" charset="0"/>
                              </a:rPr>
                            </m:ctrlPr>
                          </m:naryPr>
                          <m:sub>
                            <m:r>
                              <a:rPr lang="en-US" sz="3200" i="1"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sz="3200" i="1"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3200" i="1">
                                <a:latin typeface="Cambria Math" charset="0"/>
                              </a:rPr>
                              <m:t>𝑇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3200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3200" i="1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3200" i="1">
                                    <a:latin typeface="Cambria Math" charset="0"/>
                                  </a:rPr>
                                  <m:t>𝑣</m:t>
                                </m:r>
                                <m:r>
                                  <a:rPr lang="en-US" sz="3200" i="1">
                                    <a:latin typeface="Cambria Math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3200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i="1">
                                        <a:latin typeface="Cambria Math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3200" i="1"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3200" i="1">
                                    <a:latin typeface="Cambria Math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3200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i="1">
                                        <a:latin typeface="Cambria Math" charset="0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n-US" sz="3200" i="1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sub>
                            </m:sSub>
                          </m:e>
                        </m:nary>
                      </m:e>
                    </m:nary>
                    <m:r>
                      <a:rPr lang="en-US" sz="3200" i="1">
                        <a:latin typeface="Cambria Math" charset="0"/>
                      </a:rPr>
                      <m:t>= |</m:t>
                    </m:r>
                    <m:r>
                      <a:rPr lang="en-US" sz="3200" i="1">
                        <a:latin typeface="Cambria Math" charset="0"/>
                      </a:rPr>
                      <m:t>𝑣</m:t>
                    </m:r>
                    <m:r>
                      <a:rPr lang="en-US" sz="3200" i="1">
                        <a:latin typeface="Cambria Math" charset="0"/>
                      </a:rPr>
                      <m:t>|</m:t>
                    </m:r>
                  </m:oMath>
                </a14:m>
                <a:r>
                  <a:rPr lang="en-US" sz="3200" dirty="0">
                    <a:effectLst/>
                  </a:rPr>
                  <a:t> </a:t>
                </a:r>
                <a:endParaRPr lang="en-US" sz="2000" dirty="0" smtClean="0"/>
              </a:p>
              <a:p>
                <a:endParaRPr lang="en-US" sz="2000" dirty="0" smtClean="0"/>
              </a:p>
              <a:p>
                <a:endParaRPr lang="en-US" sz="2000" dirty="0">
                  <a:solidFill>
                    <a:srgbClr val="000000"/>
                  </a:solidFill>
                  <a:latin typeface="Times New Roman" charset="0"/>
                  <a:ea typeface="宋体" charset="-122"/>
                </a:endParaRPr>
              </a:p>
              <a:p>
                <a:endParaRPr lang="en-US" sz="2000" dirty="0" smtClean="0"/>
              </a:p>
              <a:p>
                <a:endParaRPr lang="en-US" sz="2000" dirty="0">
                  <a:solidFill>
                    <a:schemeClr val="bg2">
                      <a:lumMod val="90000"/>
                    </a:schemeClr>
                  </a:solidFill>
                </a:endParaRPr>
              </a:p>
              <a:p>
                <a:endParaRPr lang="en-US" sz="2000" dirty="0">
                  <a:solidFill>
                    <a:schemeClr val="bg2">
                      <a:lumMod val="9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9391" y="3056117"/>
                <a:ext cx="3801870" cy="3619068"/>
              </a:xfrm>
              <a:prstGeom prst="rect">
                <a:avLst/>
              </a:prstGeom>
              <a:blipFill rotWithShape="0">
                <a:blip r:embed="rId5"/>
                <a:stretch>
                  <a:fillRect l="-1603" t="-8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8" name="Oval 87"/>
          <p:cNvSpPr/>
          <p:nvPr/>
        </p:nvSpPr>
        <p:spPr>
          <a:xfrm>
            <a:off x="7628375" y="4151674"/>
            <a:ext cx="329184" cy="3291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6" name="Curved Connector 85"/>
          <p:cNvCxnSpPr>
            <a:stCxn id="36" idx="0"/>
            <a:endCxn id="88" idx="7"/>
          </p:cNvCxnSpPr>
          <p:nvPr/>
        </p:nvCxnSpPr>
        <p:spPr>
          <a:xfrm rot="16200000" flipH="1">
            <a:off x="7214613" y="3505144"/>
            <a:ext cx="835691" cy="553784"/>
          </a:xfrm>
          <a:prstGeom prst="curvedConnector3">
            <a:avLst>
              <a:gd name="adj1" fmla="val -2735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Curved Connector 90"/>
          <p:cNvCxnSpPr>
            <a:stCxn id="35" idx="0"/>
            <a:endCxn id="88" idx="7"/>
          </p:cNvCxnSpPr>
          <p:nvPr/>
        </p:nvCxnSpPr>
        <p:spPr>
          <a:xfrm rot="16200000" flipH="1">
            <a:off x="6936369" y="3226901"/>
            <a:ext cx="835691" cy="1110271"/>
          </a:xfrm>
          <a:prstGeom prst="curvedConnector3">
            <a:avLst>
              <a:gd name="adj1" fmla="val -2735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urved Connector 92"/>
          <p:cNvCxnSpPr>
            <a:stCxn id="33" idx="0"/>
            <a:endCxn id="88" idx="7"/>
          </p:cNvCxnSpPr>
          <p:nvPr/>
        </p:nvCxnSpPr>
        <p:spPr>
          <a:xfrm rot="16200000" flipH="1">
            <a:off x="6721087" y="3011619"/>
            <a:ext cx="835691" cy="1540835"/>
          </a:xfrm>
          <a:prstGeom prst="curvedConnector3">
            <a:avLst>
              <a:gd name="adj1" fmla="val -2735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urved Connector 95"/>
          <p:cNvCxnSpPr>
            <a:stCxn id="28" idx="0"/>
            <a:endCxn id="88" idx="7"/>
          </p:cNvCxnSpPr>
          <p:nvPr/>
        </p:nvCxnSpPr>
        <p:spPr>
          <a:xfrm rot="16200000" flipH="1">
            <a:off x="5949942" y="2240474"/>
            <a:ext cx="835690" cy="3083127"/>
          </a:xfrm>
          <a:prstGeom prst="curvedConnector3">
            <a:avLst>
              <a:gd name="adj1" fmla="val -7112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Curved Connector 99"/>
          <p:cNvCxnSpPr>
            <a:stCxn id="25" idx="0"/>
            <a:endCxn id="88" idx="0"/>
          </p:cNvCxnSpPr>
          <p:nvPr/>
        </p:nvCxnSpPr>
        <p:spPr>
          <a:xfrm rot="16200000" flipH="1">
            <a:off x="5051316" y="1410023"/>
            <a:ext cx="787482" cy="4695820"/>
          </a:xfrm>
          <a:prstGeom prst="curvedConnector3">
            <a:avLst>
              <a:gd name="adj1" fmla="val -6154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urved Connector 105"/>
          <p:cNvCxnSpPr>
            <a:stCxn id="34" idx="2"/>
            <a:endCxn id="88" idx="4"/>
          </p:cNvCxnSpPr>
          <p:nvPr/>
        </p:nvCxnSpPr>
        <p:spPr>
          <a:xfrm rot="5400000" flipH="1" flipV="1">
            <a:off x="6687453" y="4140364"/>
            <a:ext cx="765019" cy="1446007"/>
          </a:xfrm>
          <a:prstGeom prst="curvedConnector3">
            <a:avLst>
              <a:gd name="adj1" fmla="val -2988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urved Connector 108"/>
          <p:cNvCxnSpPr>
            <a:stCxn id="30" idx="2"/>
            <a:endCxn id="88" idx="4"/>
          </p:cNvCxnSpPr>
          <p:nvPr/>
        </p:nvCxnSpPr>
        <p:spPr>
          <a:xfrm rot="5400000" flipH="1" flipV="1">
            <a:off x="6100687" y="3553598"/>
            <a:ext cx="765019" cy="2619539"/>
          </a:xfrm>
          <a:prstGeom prst="curvedConnector3">
            <a:avLst>
              <a:gd name="adj1" fmla="val -2988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urved Connector 113"/>
          <p:cNvCxnSpPr>
            <a:stCxn id="27" idx="2"/>
            <a:endCxn id="88" idx="4"/>
          </p:cNvCxnSpPr>
          <p:nvPr/>
        </p:nvCxnSpPr>
        <p:spPr>
          <a:xfrm rot="5400000" flipH="1" flipV="1">
            <a:off x="5087149" y="2540060"/>
            <a:ext cx="765019" cy="4646615"/>
          </a:xfrm>
          <a:prstGeom prst="curvedConnector3">
            <a:avLst>
              <a:gd name="adj1" fmla="val -4183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Curved Connector 117"/>
          <p:cNvCxnSpPr>
            <a:stCxn id="32" idx="0"/>
            <a:endCxn id="88" idx="0"/>
          </p:cNvCxnSpPr>
          <p:nvPr/>
        </p:nvCxnSpPr>
        <p:spPr>
          <a:xfrm rot="5400000" flipH="1" flipV="1">
            <a:off x="6876256" y="3259956"/>
            <a:ext cx="24993" cy="1808430"/>
          </a:xfrm>
          <a:prstGeom prst="curvedConnector3">
            <a:avLst>
              <a:gd name="adj1" fmla="val 101465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Curved Connector 120"/>
          <p:cNvCxnSpPr>
            <a:stCxn id="31" idx="0"/>
            <a:endCxn id="88" idx="0"/>
          </p:cNvCxnSpPr>
          <p:nvPr/>
        </p:nvCxnSpPr>
        <p:spPr>
          <a:xfrm rot="5400000" flipH="1" flipV="1">
            <a:off x="6512907" y="2896608"/>
            <a:ext cx="24993" cy="2535127"/>
          </a:xfrm>
          <a:prstGeom prst="curvedConnector3">
            <a:avLst>
              <a:gd name="adj1" fmla="val 145369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Curved Connector 124"/>
          <p:cNvCxnSpPr>
            <a:stCxn id="29" idx="2"/>
            <a:endCxn id="88" idx="3"/>
          </p:cNvCxnSpPr>
          <p:nvPr/>
        </p:nvCxnSpPr>
        <p:spPr>
          <a:xfrm rot="5400000" flipH="1" flipV="1">
            <a:off x="5946289" y="2705042"/>
            <a:ext cx="2686" cy="3457901"/>
          </a:xfrm>
          <a:prstGeom prst="curvedConnector3">
            <a:avLst>
              <a:gd name="adj1" fmla="val -1020558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urved Connector 129"/>
          <p:cNvCxnSpPr>
            <a:stCxn id="26" idx="2"/>
            <a:endCxn id="88" idx="3"/>
          </p:cNvCxnSpPr>
          <p:nvPr/>
        </p:nvCxnSpPr>
        <p:spPr>
          <a:xfrm rot="5400000" flipH="1" flipV="1">
            <a:off x="5206413" y="1965168"/>
            <a:ext cx="2687" cy="4937652"/>
          </a:xfrm>
          <a:prstGeom prst="curvedConnector3">
            <a:avLst>
              <a:gd name="adj1" fmla="val -1496609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8547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dirty="0" smtClean="0"/>
              <a:t>STEP 2 </a:t>
            </a:r>
            <a:r>
              <a:rPr lang="en-US" sz="3600" dirty="0" smtClean="0"/>
              <a:t>VMT Minimization </a:t>
            </a:r>
            <a:br>
              <a:rPr lang="en-US" sz="3600" dirty="0" smtClean="0"/>
            </a:br>
            <a:r>
              <a:rPr lang="en-US" dirty="0" smtClean="0">
                <a:solidFill>
                  <a:srgbClr val="8D000C"/>
                </a:solidFill>
              </a:rPr>
              <a:t>MIP VMT Minimization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042874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Objective Function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70861F-C4E5-6A42-9145-5E09253D72FC}" type="slidenum">
              <a:rPr lang="en-US" smtClean="0"/>
              <a:t>29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576735" y="2359885"/>
                <a:ext cx="5249258" cy="153279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latin typeface="Cambria Math" charset="0"/>
                        </a:rPr>
                        <m:t>𝑚𝑖𝑛</m:t>
                      </m:r>
                      <m:nary>
                        <m:naryPr>
                          <m:chr m:val="∑"/>
                          <m:ctrlPr>
                            <a:rPr lang="en-US" sz="3200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lang="en-US" sz="3200" i="1">
                              <a:latin typeface="Cambria Math" charset="0"/>
                            </a:rPr>
                            <m:t>𝑣</m:t>
                          </m:r>
                          <m:r>
                            <a:rPr lang="en-US" sz="3200" i="1">
                              <a:latin typeface="Cambria Math" charset="0"/>
                            </a:rPr>
                            <m:t> = 1</m:t>
                          </m:r>
                        </m:sub>
                        <m:sup>
                          <m:r>
                            <a:rPr lang="en-US" sz="3200" i="1">
                              <a:latin typeface="Cambria Math" charset="0"/>
                            </a:rPr>
                            <m:t>𝑉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sz="3200" i="1"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a:rPr lang="en-US" sz="3200" i="1"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en-US" sz="3200" i="1">
                                  <a:latin typeface="Cambria Math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3200" i="1">
                                  <a:latin typeface="Cambria Math" charset="0"/>
                                </a:rPr>
                                <m:t>𝑇</m:t>
                              </m:r>
                            </m:sup>
                            <m:e>
                              <m:nary>
                                <m:naryPr>
                                  <m:chr m:val="∑"/>
                                  <m:ctrlPr>
                                    <a:rPr lang="en-US" sz="3200" i="1">
                                      <a:latin typeface="Cambria Math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3200" i="1">
                                      <a:latin typeface="Cambria Math" charset="0"/>
                                    </a:rPr>
                                    <m:t>𝑗</m:t>
                                  </m:r>
                                  <m:r>
                                    <a:rPr lang="en-US" sz="3200" i="1">
                                      <a:latin typeface="Cambria Math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3200" i="1">
                                      <a:latin typeface="Cambria Math" charset="0"/>
                                    </a:rPr>
                                    <m:t>𝑇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latin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latin typeface="Cambria Math" charset="0"/>
                                        </a:rPr>
                                        <m:t>𝑣</m:t>
                                      </m:r>
                                      <m:r>
                                        <a:rPr lang="en-US" sz="3200" i="1">
                                          <a:latin typeface="Cambria Math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sz="3200" i="1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200" i="1">
                                              <a:latin typeface="Cambria Math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en-US" sz="3200" i="1">
                                              <a:latin typeface="Cambria Math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3200" i="1">
                                          <a:latin typeface="Cambria Math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sz="3200" i="1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200" i="1">
                                              <a:latin typeface="Cambria Math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en-US" sz="3200" i="1">
                                              <a:latin typeface="Cambria Math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sub>
                                  </m:sSub>
                                  <m:r>
                                    <a:rPr lang="en-US" sz="3200" i="1">
                                      <a:latin typeface="Cambria Math" charset="0"/>
                                    </a:rPr>
                                    <m:t>∗</m:t>
                                  </m:r>
                                  <m:sSub>
                                    <m:sSubPr>
                                      <m:ctrlPr>
                                        <a:rPr lang="en-US" sz="32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latin typeface="Cambria Math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sz="3200" i="1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200" i="1">
                                              <a:latin typeface="Cambria Math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en-US" sz="3200" i="1">
                                              <a:latin typeface="Cambria Math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3200" i="1">
                                          <a:latin typeface="Cambria Math" charset="0"/>
                                        </a:rPr>
                                        <m:t>, </m:t>
                                      </m:r>
                                      <m:sSub>
                                        <m:sSubPr>
                                          <m:ctrlPr>
                                            <a:rPr lang="en-US" sz="3200" i="1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200" i="1">
                                              <a:latin typeface="Cambria Math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en-US" sz="3200" i="1">
                                              <a:latin typeface="Cambria Math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sub>
                                  </m:sSub>
                                </m:e>
                              </m:nary>
                            </m:e>
                          </m:nary>
                        </m:e>
                      </m:nary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735" y="2359885"/>
                <a:ext cx="5249258" cy="153279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6910405" y="2275366"/>
                <a:ext cx="2840393" cy="71711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1400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lang="en-US" sz="1400">
                              <a:latin typeface="Cambria Math" charset="0"/>
                            </a:rPr>
                            <m:t>𝑣</m:t>
                          </m:r>
                          <m:r>
                            <a:rPr lang="en-US" sz="1400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1400">
                              <a:latin typeface="Cambria Math" charset="0"/>
                            </a:rPr>
                            <m:t>𝑉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sz="1400" i="1"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a:rPr lang="en-US" sz="1400"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en-US" sz="1400">
                                  <a:latin typeface="Cambria Math" charset="0"/>
                                </a:rPr>
                                <m:t> 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400">
                                      <a:latin typeface="Cambria Math" charset="0"/>
                                    </a:rPr>
                                    <m:t>𝑣</m:t>
                                  </m:r>
                                  <m:r>
                                    <a:rPr lang="en-US" sz="1400">
                                      <a:latin typeface="Cambria Math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14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>
                                          <a:latin typeface="Cambria Math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sz="1400"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1400">
                                      <a:latin typeface="Cambria Math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14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>
                                          <a:latin typeface="Cambria Math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sz="1400">
                                          <a:latin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sub>
                              </m:sSub>
                            </m:e>
                          </m:nary>
                        </m:e>
                      </m:nary>
                      <m:r>
                        <a:rPr lang="en-US" sz="1400">
                          <a:latin typeface="Cambria Math" charset="0"/>
                        </a:rPr>
                        <m:t>=1, ∀ </m:t>
                      </m:r>
                      <m:sSub>
                        <m:sSubPr>
                          <m:ctrlPr>
                            <a:rPr lang="en-US" sz="14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400">
                              <a:latin typeface="Cambria Math" charset="0"/>
                            </a:rPr>
                            <m:t>𝑡</m:t>
                          </m:r>
                        </m:e>
                        <m:sub>
                          <m:r>
                            <a:rPr lang="en-US" sz="1400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sz="1400">
                          <a:latin typeface="Cambria Math" charset="0"/>
                        </a:rPr>
                        <m:t>∈ </m:t>
                      </m:r>
                      <m:sSup>
                        <m:sSupPr>
                          <m:ctrlPr>
                            <a:rPr lang="en-US" sz="1400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1400">
                              <a:latin typeface="Cambria Math" charset="0"/>
                            </a:rPr>
                            <m:t>𝑑𝑒𝑔</m:t>
                          </m:r>
                        </m:e>
                        <m:sup>
                          <m:r>
                            <a:rPr lang="en-US" sz="1400">
                              <a:latin typeface="Cambria Math" charset="0"/>
                            </a:rPr>
                            <m:t>−</m:t>
                          </m:r>
                        </m:sup>
                      </m:sSup>
                      <m:r>
                        <a:rPr lang="en-US" sz="1400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sz="14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400">
                              <a:latin typeface="Cambria Math" charset="0"/>
                            </a:rPr>
                            <m:t>𝑡</m:t>
                          </m:r>
                        </m:e>
                        <m:sub>
                          <m:r>
                            <a:rPr lang="en-US" sz="1400">
                              <a:latin typeface="Cambria Math" charset="0"/>
                            </a:rPr>
                            <m:t>𝑗</m:t>
                          </m:r>
                        </m:sub>
                      </m:sSub>
                      <m:r>
                        <a:rPr lang="en-US" sz="140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0405" y="2275366"/>
                <a:ext cx="2840393" cy="717119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6925645" y="2976745"/>
                <a:ext cx="2841932" cy="71711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1400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lang="en-US" sz="1400">
                              <a:latin typeface="Cambria Math" charset="0"/>
                            </a:rPr>
                            <m:t>𝑣</m:t>
                          </m:r>
                          <m:r>
                            <a:rPr lang="en-US" sz="1400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1400">
                              <a:latin typeface="Cambria Math" charset="0"/>
                            </a:rPr>
                            <m:t>𝑉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sz="1400" i="1"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a:rPr lang="en-US" sz="1400"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en-US" sz="1400">
                                  <a:latin typeface="Cambria Math" charset="0"/>
                                </a:rPr>
                                <m:t> 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400">
                                      <a:latin typeface="Cambria Math" charset="0"/>
                                    </a:rPr>
                                    <m:t>𝑣</m:t>
                                  </m:r>
                                  <m:r>
                                    <a:rPr lang="en-US" sz="1400">
                                      <a:latin typeface="Cambria Math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14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>
                                          <a:latin typeface="Cambria Math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sz="1400"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1400">
                                      <a:latin typeface="Cambria Math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14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>
                                          <a:latin typeface="Cambria Math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sz="1400">
                                          <a:latin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sub>
                              </m:sSub>
                            </m:e>
                          </m:nary>
                        </m:e>
                      </m:nary>
                      <m:r>
                        <a:rPr lang="en-US" sz="1400">
                          <a:latin typeface="Cambria Math" charset="0"/>
                        </a:rPr>
                        <m:t>=1, ∀ </m:t>
                      </m:r>
                      <m:sSub>
                        <m:sSubPr>
                          <m:ctrlPr>
                            <a:rPr lang="en-US" sz="14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400">
                              <a:latin typeface="Cambria Math" charset="0"/>
                            </a:rPr>
                            <m:t>𝑡</m:t>
                          </m:r>
                        </m:e>
                        <m:sub>
                          <m:r>
                            <a:rPr lang="en-US" sz="1400">
                              <a:latin typeface="Cambria Math" charset="0"/>
                            </a:rPr>
                            <m:t>𝑗</m:t>
                          </m:r>
                        </m:sub>
                      </m:sSub>
                      <m:r>
                        <a:rPr lang="en-US" sz="1400">
                          <a:latin typeface="Cambria Math" charset="0"/>
                        </a:rPr>
                        <m:t>∈ </m:t>
                      </m:r>
                      <m:sSup>
                        <m:sSupPr>
                          <m:ctrlPr>
                            <a:rPr lang="en-US" sz="1400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1400">
                              <a:latin typeface="Cambria Math" charset="0"/>
                            </a:rPr>
                            <m:t>𝑑𝑒𝑔</m:t>
                          </m:r>
                        </m:e>
                        <m:sup>
                          <m:r>
                            <a:rPr lang="en-US" sz="1400">
                              <a:latin typeface="Cambria Math" charset="0"/>
                            </a:rPr>
                            <m:t>+</m:t>
                          </m:r>
                        </m:sup>
                      </m:sSup>
                      <m:d>
                        <m:dPr>
                          <m:ctrlPr>
                            <a:rPr lang="en-US" sz="1400" i="1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1400">
                                  <a:latin typeface="Cambria Math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140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400" dirty="0">
                  <a:solidFill>
                    <a:srgbClr val="000000"/>
                  </a:solidFill>
                  <a:latin typeface="Times New Roman" charset="0"/>
                  <a:ea typeface="宋体" charset="-122"/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5645" y="2976745"/>
                <a:ext cx="2841932" cy="717119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6697732" y="4310623"/>
                <a:ext cx="4219938" cy="7727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1400" i="1">
                              <a:latin typeface="Cambria Math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14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1400" i="1">
                              <a:latin typeface="Cambria Math" charset="0"/>
                            </a:rPr>
                            <m:t> ∈ </m:t>
                          </m:r>
                          <m:sSup>
                            <m:sSupPr>
                              <m:ctrlPr>
                                <a:rPr lang="en-US" sz="1400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1400" i="1">
                                  <a:latin typeface="Cambria Math" charset="0"/>
                                </a:rPr>
                                <m:t>𝑑𝑒𝑔</m:t>
                              </m:r>
                            </m:e>
                            <m:sup>
                              <m:r>
                                <a:rPr lang="en-US" sz="1400" i="1">
                                  <a:latin typeface="Cambria Math" charset="0"/>
                                </a:rPr>
                                <m:t>−</m:t>
                              </m:r>
                            </m:sup>
                          </m:sSup>
                          <m:r>
                            <a:rPr lang="en-US" sz="1400" i="1">
                              <a:latin typeface="Cambria Math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400" i="1">
                              <a:latin typeface="Cambria Math" charset="0"/>
                            </a:rPr>
                            <m:t>)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14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charset="0"/>
                                </a:rPr>
                                <m:t>𝑣</m:t>
                              </m:r>
                              <m:r>
                                <a:rPr lang="en-US" sz="1400" i="1">
                                  <a:latin typeface="Cambria Math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14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400" i="1">
                                  <a:latin typeface="Cambria Math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14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sub>
                          </m:sSub>
                        </m:e>
                      </m:nary>
                      <m:r>
                        <a:rPr lang="en-US" sz="1400" i="1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1400" i="1">
                              <a:latin typeface="Cambria Math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14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1400" i="1">
                              <a:latin typeface="Cambria Math" charset="0"/>
                            </a:rPr>
                            <m:t> ∈ </m:t>
                          </m:r>
                          <m:sSup>
                            <m:sSupPr>
                              <m:ctrlPr>
                                <a:rPr lang="en-US" sz="1400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1400" i="1">
                                  <a:latin typeface="Cambria Math" charset="0"/>
                                </a:rPr>
                                <m:t>𝑑𝑒𝑔</m:t>
                              </m:r>
                            </m:e>
                            <m:sup>
                              <m:r>
                                <a:rPr lang="en-US" sz="1400" i="1">
                                  <a:latin typeface="Cambria Math" charset="0"/>
                                </a:rPr>
                                <m:t>+</m:t>
                              </m:r>
                            </m:sup>
                          </m:sSup>
                          <m:r>
                            <a:rPr lang="en-US" sz="1400" i="1">
                              <a:latin typeface="Cambria Math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400" i="1">
                              <a:latin typeface="Cambria Math" charset="0"/>
                            </a:rPr>
                            <m:t>)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14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charset="0"/>
                                </a:rPr>
                                <m:t>𝑣</m:t>
                              </m:r>
                              <m:r>
                                <a:rPr lang="en-US" sz="1400" i="1">
                                  <a:latin typeface="Cambria Math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14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400" i="1">
                                  <a:latin typeface="Cambria Math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14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sub>
                          </m:sSub>
                        </m:e>
                      </m:nary>
                      <m:r>
                        <a:rPr lang="en-US" sz="1400" i="1">
                          <a:latin typeface="Cambria Math" charset="0"/>
                        </a:rPr>
                        <m:t>, ∀ </m:t>
                      </m:r>
                      <m:sSub>
                        <m:sSubPr>
                          <m:ctrlPr>
                            <a:rPr lang="en-US" sz="14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charset="0"/>
                            </a:rPr>
                            <m:t>𝑡</m:t>
                          </m:r>
                        </m:e>
                        <m:sub>
                          <m:r>
                            <a:rPr lang="en-US" sz="1400" i="1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sz="1400" i="1">
                          <a:latin typeface="Cambria Math" charset="0"/>
                        </a:rPr>
                        <m:t>∈</m:t>
                      </m:r>
                      <m:r>
                        <a:rPr lang="en-US" sz="1400" i="1">
                          <a:latin typeface="Cambria Math" charset="0"/>
                        </a:rPr>
                        <m:t>𝑇</m:t>
                      </m:r>
                      <m:r>
                        <a:rPr lang="en-US" sz="1400" i="1">
                          <a:latin typeface="Cambria Math" charset="0"/>
                        </a:rPr>
                        <m:t>, </m:t>
                      </m:r>
                      <m:r>
                        <a:rPr lang="en-US" sz="1400" i="1">
                          <a:latin typeface="Cambria Math" charset="0"/>
                        </a:rPr>
                        <m:t>𝑣</m:t>
                      </m:r>
                      <m:r>
                        <a:rPr lang="en-US" sz="1400" i="1">
                          <a:latin typeface="Cambria Math" charset="0"/>
                        </a:rPr>
                        <m:t>∈</m:t>
                      </m:r>
                      <m:r>
                        <a:rPr lang="en-US" sz="1400" i="1">
                          <a:latin typeface="Cambria Math" charset="0"/>
                        </a:rPr>
                        <m:t>𝑉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7732" y="4310623"/>
                <a:ext cx="4219938" cy="77271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6941085" y="3714613"/>
                <a:ext cx="4704686" cy="6020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subSup"/>
                          <m:ctrlPr>
                            <a:rPr lang="en-US" sz="1400" i="1">
                              <a:latin typeface="Cambria Math" charset="0"/>
                            </a:rPr>
                          </m:ctrlPr>
                        </m:naryPr>
                        <m:sub>
                          <m:d>
                            <m:dPr>
                              <m:begChr m:val=""/>
                              <m:ctrlPr>
                                <a:rPr lang="en-US" sz="1400" i="1"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1400" i="0">
                                  <a:latin typeface="Cambria Math" charset="0"/>
                                </a:rPr>
                                <m:t> ∈ </m:t>
                              </m:r>
                              <m:sSup>
                                <m:sSupPr>
                                  <m:ctrlPr>
                                    <a:rPr lang="en-US" sz="1400" i="1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i="1">
                                      <a:latin typeface="Cambria Math" charset="0"/>
                                    </a:rPr>
                                    <m:t>𝑑𝑒𝑔</m:t>
                                  </m:r>
                                </m:e>
                                <m:sup>
                                  <m:r>
                                    <a:rPr lang="en-US" sz="1400" i="0">
                                      <a:latin typeface="Cambria Math" charset="0"/>
                                    </a:rPr>
                                    <m:t>−</m:t>
                                  </m:r>
                                </m:sup>
                              </m:sSup>
                              <m:r>
                                <a:rPr lang="en-US" sz="1400" i="0">
                                  <a:latin typeface="Cambria Math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14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sub>
                        <m:sup/>
                        <m:e>
                          <m:sSub>
                            <m:sSubPr>
                              <m:ctrlPr>
                                <a:rPr lang="en-US" sz="14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charset="0"/>
                                </a:rPr>
                                <m:t>𝑣</m:t>
                              </m:r>
                              <m:r>
                                <a:rPr lang="en-US" sz="1400" i="0">
                                  <a:latin typeface="Cambria Math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14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400" i="0">
                                  <a:latin typeface="Cambria Math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14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sub>
                          </m:sSub>
                        </m:e>
                      </m:nary>
                      <m:r>
                        <a:rPr lang="en-US" sz="1400" i="0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sz="1400" i="1">
                              <a:latin typeface="Cambria Math" charset="0"/>
                            </a:rPr>
                          </m:ctrlPr>
                        </m:naryPr>
                        <m:sub>
                          <m:d>
                            <m:dPr>
                              <m:begChr m:val=""/>
                              <m:ctrlPr>
                                <a:rPr lang="en-US" sz="1400" i="1"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1400" i="0">
                                  <a:latin typeface="Cambria Math" charset="0"/>
                                </a:rPr>
                                <m:t> ∈ </m:t>
                              </m:r>
                              <m:sSup>
                                <m:sSupPr>
                                  <m:ctrlPr>
                                    <a:rPr lang="en-US" sz="1400" i="1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i="1">
                                      <a:latin typeface="Cambria Math" charset="0"/>
                                    </a:rPr>
                                    <m:t>𝑑𝑒𝑔</m:t>
                                  </m:r>
                                </m:e>
                                <m:sup>
                                  <m:r>
                                    <a:rPr lang="en-US" sz="1400" i="0">
                                      <a:latin typeface="Cambria Math" charset="0"/>
                                    </a:rPr>
                                    <m:t>+</m:t>
                                  </m:r>
                                </m:sup>
                              </m:sSup>
                              <m:r>
                                <a:rPr lang="en-US" sz="1400" i="0">
                                  <a:latin typeface="Cambria Math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14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sub>
                        <m:sup/>
                        <m:e>
                          <m:sSub>
                            <m:sSubPr>
                              <m:ctrlPr>
                                <a:rPr lang="en-US" sz="14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charset="0"/>
                                </a:rPr>
                                <m:t>𝑣</m:t>
                              </m:r>
                              <m:r>
                                <a:rPr lang="en-US" sz="1400" i="0">
                                  <a:latin typeface="Cambria Math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14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400" i="0">
                                  <a:latin typeface="Cambria Math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14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sub>
                          </m:sSub>
                        </m:e>
                      </m:nary>
                      <m:r>
                        <a:rPr lang="en-US" sz="1400" i="0">
                          <a:latin typeface="Cambria Math" charset="0"/>
                        </a:rPr>
                        <m:t>, ∀ </m:t>
                      </m:r>
                      <m:sSub>
                        <m:sSubPr>
                          <m:ctrlPr>
                            <a:rPr lang="en-US" sz="14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charset="0"/>
                            </a:rPr>
                            <m:t>𝑡</m:t>
                          </m:r>
                        </m:e>
                        <m:sub>
                          <m:r>
                            <a:rPr lang="en-US" sz="1400" i="1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sz="1400" i="0">
                          <a:latin typeface="Cambria Math" charset="0"/>
                        </a:rPr>
                        <m:t>∈</m:t>
                      </m:r>
                      <m:r>
                        <a:rPr lang="en-US" sz="1400" i="1">
                          <a:latin typeface="Cambria Math" charset="0"/>
                        </a:rPr>
                        <m:t>𝑇</m:t>
                      </m:r>
                      <m:r>
                        <a:rPr lang="en-US" sz="1400" i="0">
                          <a:latin typeface="Cambria Math" charset="0"/>
                        </a:rPr>
                        <m:t>, </m:t>
                      </m:r>
                      <m:r>
                        <a:rPr lang="en-US" sz="1400" i="1">
                          <a:latin typeface="Cambria Math" charset="0"/>
                        </a:rPr>
                        <m:t>𝑣</m:t>
                      </m:r>
                      <m:r>
                        <a:rPr lang="en-US" sz="1400" i="0">
                          <a:latin typeface="Cambria Math" charset="0"/>
                        </a:rPr>
                        <m:t>∈</m:t>
                      </m:r>
                      <m:r>
                        <a:rPr lang="en-US" sz="1400" i="1">
                          <a:latin typeface="Cambria Math" charset="0"/>
                        </a:rPr>
                        <m:t>𝑉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1085" y="3714613"/>
                <a:ext cx="4704686" cy="602024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6996166" y="5146057"/>
                <a:ext cx="2230354" cy="5332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subSup"/>
                          <m:ctrlPr>
                            <a:rPr lang="en-US" sz="140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lang="en-US" sz="1400" i="1">
                              <a:latin typeface="Cambria Math" charset="0"/>
                            </a:rPr>
                            <m:t>𝑣</m:t>
                          </m:r>
                          <m:r>
                            <a:rPr lang="en-US" sz="1400" i="0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1400" i="1">
                              <a:latin typeface="Cambria Math" charset="0"/>
                            </a:rPr>
                            <m:t>𝑉</m:t>
                          </m:r>
                        </m:sup>
                        <m:e>
                          <m:nary>
                            <m:naryPr>
                              <m:chr m:val="∑"/>
                              <m:limLoc m:val="subSup"/>
                              <m:ctrlPr>
                                <a:rPr lang="en-US" sz="1400" i="1"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a:rPr lang="en-US" sz="1400" i="1">
                                  <a:latin typeface="Cambria Math" charset="0"/>
                                </a:rPr>
                                <m:t>𝑡</m:t>
                              </m:r>
                              <m:r>
                                <a:rPr lang="en-US" sz="1400" i="0">
                                  <a:latin typeface="Cambria Math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400" i="1">
                                  <a:latin typeface="Cambria Math" charset="0"/>
                                </a:rPr>
                                <m:t>𝑇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charset="0"/>
                                    </a:rPr>
                                    <m:t>𝑣</m:t>
                                  </m:r>
                                  <m:r>
                                    <a:rPr lang="en-US" sz="1400" i="0">
                                      <a:latin typeface="Cambria Math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14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latin typeface="Cambria Math" charset="0"/>
                                        </a:rPr>
                                        <m:t>𝐻</m:t>
                                      </m:r>
                                    </m:e>
                                    <m:sub>
                                      <m:r>
                                        <a:rPr lang="en-US" sz="1400" i="0">
                                          <a:latin typeface="Cambria Math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sz="1400" i="0">
                                      <a:latin typeface="Cambria Math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14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latin typeface="Cambria Math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b>
                              </m:sSub>
                            </m:e>
                          </m:nary>
                        </m:e>
                      </m:nary>
                      <m:r>
                        <a:rPr lang="en-US" sz="1400" i="0">
                          <a:latin typeface="Cambria Math" charset="0"/>
                        </a:rPr>
                        <m:t>= |</m:t>
                      </m:r>
                      <m:r>
                        <a:rPr lang="en-US" sz="1400" i="1">
                          <a:latin typeface="Cambria Math" charset="0"/>
                        </a:rPr>
                        <m:t>𝑣</m:t>
                      </m:r>
                      <m:r>
                        <a:rPr lang="en-US" sz="1400" b="0" i="1" smtClean="0">
                          <a:latin typeface="Cambria Math" charset="0"/>
                        </a:rPr>
                        <m:t>|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6166" y="5146057"/>
                <a:ext cx="2230354" cy="533288"/>
              </a:xfrm>
              <a:prstGeom prst="rect">
                <a:avLst/>
              </a:prstGeom>
              <a:blipFill rotWithShape="0">
                <a:blip r:embed="rId8"/>
                <a:stretch>
                  <a:fillRect l="-24863" t="-134091" b="-20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3"/>
          <p:cNvSpPr/>
          <p:nvPr/>
        </p:nvSpPr>
        <p:spPr>
          <a:xfrm>
            <a:off x="6028765" y="1780529"/>
            <a:ext cx="351773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/>
              <a:t>Subject to</a:t>
            </a: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6996166" y="5920694"/>
                <a:ext cx="2230354" cy="5332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subSup"/>
                          <m:ctrlPr>
                            <a:rPr lang="en-US" sz="1400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lang="en-US" sz="1400" i="1">
                              <a:latin typeface="Cambria Math" charset="0"/>
                            </a:rPr>
                            <m:t>𝑣</m:t>
                          </m:r>
                          <m:r>
                            <a:rPr lang="en-US" sz="1400" i="0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1400" i="1">
                              <a:latin typeface="Cambria Math" charset="0"/>
                            </a:rPr>
                            <m:t>𝑉</m:t>
                          </m:r>
                        </m:sup>
                        <m:e>
                          <m:nary>
                            <m:naryPr>
                              <m:chr m:val="∑"/>
                              <m:limLoc m:val="subSup"/>
                              <m:ctrlPr>
                                <a:rPr lang="en-US" sz="1400" i="1"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a:rPr lang="en-US" sz="1400" i="1">
                                  <a:latin typeface="Cambria Math" charset="0"/>
                                </a:rPr>
                                <m:t>𝑡</m:t>
                              </m:r>
                              <m:r>
                                <a:rPr lang="en-US" sz="1400" i="0">
                                  <a:latin typeface="Cambria Math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400" i="1">
                                  <a:latin typeface="Cambria Math" charset="0"/>
                                </a:rPr>
                                <m:t>𝑇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charset="0"/>
                                    </a:rPr>
                                    <m:t>𝑣</m:t>
                                  </m:r>
                                  <m:r>
                                    <a:rPr lang="en-US" sz="1400" i="0">
                                      <a:latin typeface="Cambria Math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14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latin typeface="Cambria Math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1400" i="0">
                                      <a:latin typeface="Cambria Math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14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latin typeface="Cambria Math" charset="0"/>
                                        </a:rPr>
                                        <m:t>𝐻</m:t>
                                      </m:r>
                                    </m:e>
                                    <m:sub>
                                      <m:r>
                                        <a:rPr lang="en-US" sz="1400" i="0">
                                          <a:latin typeface="Cambria Math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sub>
                              </m:sSub>
                            </m:e>
                          </m:nary>
                        </m:e>
                      </m:nary>
                      <m:r>
                        <a:rPr lang="en-US" sz="1400" i="0">
                          <a:latin typeface="Cambria Math" charset="0"/>
                        </a:rPr>
                        <m:t>= |</m:t>
                      </m:r>
                      <m:r>
                        <a:rPr lang="en-US" sz="1400" i="1">
                          <a:latin typeface="Cambria Math" charset="0"/>
                        </a:rPr>
                        <m:t>𝑣</m:t>
                      </m:r>
                      <m:r>
                        <a:rPr lang="en-US" sz="1400" i="0">
                          <a:latin typeface="Cambria Math" charset="0"/>
                        </a:rPr>
                        <m:t>|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6166" y="5920694"/>
                <a:ext cx="2230354" cy="533288"/>
              </a:xfrm>
              <a:prstGeom prst="rect">
                <a:avLst/>
              </a:prstGeom>
              <a:blipFill rotWithShape="0">
                <a:blip r:embed="rId9"/>
                <a:stretch>
                  <a:fillRect l="-24863" t="-134091" b="-20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/>
          <p:cNvSpPr txBox="1"/>
          <p:nvPr/>
        </p:nvSpPr>
        <p:spPr>
          <a:xfrm>
            <a:off x="6374054" y="2438497"/>
            <a:ext cx="5670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[1]</a:t>
            </a:r>
            <a:endParaRPr lang="en-US" sz="2400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6374054" y="3111758"/>
            <a:ext cx="5670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[2]</a:t>
            </a:r>
            <a:endParaRPr lang="en-US" sz="2400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6374054" y="3795049"/>
            <a:ext cx="5670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[3]</a:t>
            </a:r>
            <a:endParaRPr lang="en-US" sz="2400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6374054" y="4454155"/>
            <a:ext cx="5670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[4]</a:t>
            </a:r>
            <a:endParaRPr lang="en-US" sz="2400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6374054" y="5217468"/>
            <a:ext cx="5670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[5]</a:t>
            </a:r>
            <a:endParaRPr lang="en-US" sz="2400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6374054" y="5956505"/>
            <a:ext cx="5670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[6]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899233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/>
              <a:t>Existing Studies and Public Opinions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57761" y="1735379"/>
            <a:ext cx="4095749" cy="4351338"/>
          </a:xfrm>
        </p:spPr>
        <p:txBody>
          <a:bodyPr/>
          <a:lstStyle/>
          <a:p>
            <a:r>
              <a:rPr lang="en-US" dirty="0"/>
              <a:t>Bansal et al. (2016</a:t>
            </a:r>
            <a:r>
              <a:rPr lang="en-US" dirty="0" smtClean="0"/>
              <a:t>) </a:t>
            </a:r>
          </a:p>
          <a:p>
            <a:pPr lvl="1"/>
            <a:r>
              <a:rPr lang="en-US" sz="2800" b="1" dirty="0" smtClean="0">
                <a:solidFill>
                  <a:schemeClr val="accent2"/>
                </a:solidFill>
              </a:rPr>
              <a:t>13-35% </a:t>
            </a:r>
            <a:r>
              <a:rPr lang="en-US" dirty="0" smtClean="0"/>
              <a:t>expressed interests in SAVs</a:t>
            </a:r>
          </a:p>
          <a:p>
            <a:r>
              <a:rPr lang="en-US" dirty="0" smtClean="0"/>
              <a:t>Krueger</a:t>
            </a:r>
            <a:r>
              <a:rPr lang="en-US" dirty="0"/>
              <a:t>, Rashidi, &amp; </a:t>
            </a:r>
            <a:r>
              <a:rPr lang="en-US" dirty="0" smtClean="0"/>
              <a:t>Rose (2016)</a:t>
            </a:r>
            <a:endParaRPr lang="en-US" dirty="0"/>
          </a:p>
          <a:p>
            <a:pPr lvl="1"/>
            <a:r>
              <a:rPr lang="en-US" sz="2800" b="1" dirty="0" smtClean="0">
                <a:solidFill>
                  <a:schemeClr val="accent2"/>
                </a:solidFill>
              </a:rPr>
              <a:t>30% </a:t>
            </a:r>
            <a:r>
              <a:rPr lang="en-US" dirty="0" smtClean="0"/>
              <a:t>may try SAVs</a:t>
            </a:r>
          </a:p>
          <a:p>
            <a:r>
              <a:rPr lang="en-US" dirty="0" err="1" smtClean="0"/>
              <a:t>Haboucha</a:t>
            </a:r>
            <a:r>
              <a:rPr lang="en-US" dirty="0"/>
              <a:t>, Ishaq, &amp; </a:t>
            </a:r>
            <a:r>
              <a:rPr lang="en-US" dirty="0" err="1" smtClean="0"/>
              <a:t>Shiftan</a:t>
            </a:r>
            <a:r>
              <a:rPr lang="en-US" dirty="0" smtClean="0"/>
              <a:t> (2017)</a:t>
            </a:r>
          </a:p>
          <a:p>
            <a:pPr lvl="1"/>
            <a:r>
              <a:rPr lang="en-US" sz="2800" b="1" dirty="0" smtClean="0">
                <a:solidFill>
                  <a:schemeClr val="accent2"/>
                </a:solidFill>
              </a:rPr>
              <a:t>41% </a:t>
            </a:r>
            <a:r>
              <a:rPr lang="en-US" dirty="0" smtClean="0"/>
              <a:t>willing to participate SAV program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70861F-C4E5-6A42-9145-5E09253D72FC}" type="slidenum">
              <a:rPr lang="en-US" smtClean="0"/>
              <a:t>3</a:t>
            </a:fld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838200" y="1668463"/>
            <a:ext cx="6134133" cy="4665662"/>
            <a:chOff x="1027479" y="1825625"/>
            <a:chExt cx="4506651" cy="3427788"/>
          </a:xfrm>
        </p:grpSpPr>
        <p:sp>
          <p:nvSpPr>
            <p:cNvPr id="7" name="Hexagon 6"/>
            <p:cNvSpPr/>
            <p:nvPr/>
          </p:nvSpPr>
          <p:spPr>
            <a:xfrm>
              <a:off x="4017806" y="3177152"/>
              <a:ext cx="1516324" cy="1307176"/>
            </a:xfrm>
            <a:prstGeom prst="hexagon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Hexagon 4"/>
            <p:cNvSpPr/>
            <p:nvPr/>
          </p:nvSpPr>
          <p:spPr>
            <a:xfrm>
              <a:off x="1027479" y="1825625"/>
              <a:ext cx="3084095" cy="2658702"/>
            </a:xfrm>
            <a:prstGeom prst="hexagon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3343870" y="3475206"/>
              <a:ext cx="987642" cy="982030"/>
            </a:xfrm>
            <a:prstGeom prst="rect">
              <a:avLst/>
            </a:prstGeom>
          </p:spPr>
        </p:pic>
        <p:sp>
          <p:nvSpPr>
            <p:cNvPr id="8" name="Hexagon 7"/>
            <p:cNvSpPr/>
            <p:nvPr/>
          </p:nvSpPr>
          <p:spPr>
            <a:xfrm>
              <a:off x="3461264" y="4484327"/>
              <a:ext cx="892140" cy="769086"/>
            </a:xfrm>
            <a:prstGeom prst="hexagon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2415362" y="1825625"/>
            <a:ext cx="21145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smtClean="0"/>
              <a:t>SAVs</a:t>
            </a:r>
            <a:endParaRPr lang="en-US" sz="3200" b="1"/>
          </a:p>
        </p:txBody>
      </p:sp>
      <p:sp>
        <p:nvSpPr>
          <p:cNvPr id="15" name="TextBox 14"/>
          <p:cNvSpPr txBox="1"/>
          <p:nvPr/>
        </p:nvSpPr>
        <p:spPr>
          <a:xfrm>
            <a:off x="5245601" y="3508065"/>
            <a:ext cx="21145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smtClean="0"/>
              <a:t>CTAVs</a:t>
            </a:r>
            <a:endParaRPr lang="en-US" sz="3200" b="1"/>
          </a:p>
        </p:txBody>
      </p:sp>
      <p:sp>
        <p:nvSpPr>
          <p:cNvPr id="16" name="TextBox 15"/>
          <p:cNvSpPr txBox="1"/>
          <p:nvPr/>
        </p:nvSpPr>
        <p:spPr>
          <a:xfrm>
            <a:off x="4235182" y="5794330"/>
            <a:ext cx="21145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smtClean="0"/>
              <a:t>PAVs</a:t>
            </a:r>
            <a:endParaRPr lang="en-US" sz="3200" b="1"/>
          </a:p>
        </p:txBody>
      </p:sp>
      <p:sp>
        <p:nvSpPr>
          <p:cNvPr id="17" name="Rectangle 16"/>
          <p:cNvSpPr/>
          <p:nvPr/>
        </p:nvSpPr>
        <p:spPr>
          <a:xfrm>
            <a:off x="1517721" y="2457374"/>
            <a:ext cx="3244911" cy="25237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latin typeface="Garamond" charset="0"/>
                <a:ea typeface="Garamond" charset="0"/>
                <a:cs typeface="Garamond" charset="0"/>
              </a:rPr>
              <a:t>Burns</a:t>
            </a:r>
            <a:r>
              <a:rPr lang="en-US" sz="1600" dirty="0">
                <a:latin typeface="Garamond" charset="0"/>
                <a:ea typeface="Garamond" charset="0"/>
                <a:cs typeface="Garamond" charset="0"/>
              </a:rPr>
              <a:t>, Jordan, &amp; Scarborough, </a:t>
            </a:r>
            <a:r>
              <a:rPr lang="en-US" sz="1600" dirty="0" smtClean="0">
                <a:latin typeface="Garamond" charset="0"/>
                <a:ea typeface="Garamond" charset="0"/>
                <a:cs typeface="Garamond" charset="0"/>
              </a:rPr>
              <a:t>2013 </a:t>
            </a:r>
          </a:p>
          <a:p>
            <a:r>
              <a:rPr lang="en-US" sz="1600" dirty="0" smtClean="0">
                <a:latin typeface="Garamond" charset="0"/>
                <a:ea typeface="Garamond" charset="0"/>
                <a:cs typeface="Garamond" charset="0"/>
              </a:rPr>
              <a:t>Spieser </a:t>
            </a:r>
            <a:r>
              <a:rPr lang="en-US" sz="1600" dirty="0">
                <a:latin typeface="Garamond" charset="0"/>
                <a:ea typeface="Garamond" charset="0"/>
                <a:cs typeface="Garamond" charset="0"/>
              </a:rPr>
              <a:t>et al., </a:t>
            </a:r>
            <a:r>
              <a:rPr lang="en-US" sz="1600" dirty="0" smtClean="0">
                <a:latin typeface="Garamond" charset="0"/>
                <a:ea typeface="Garamond" charset="0"/>
                <a:cs typeface="Garamond" charset="0"/>
              </a:rPr>
              <a:t>2014</a:t>
            </a:r>
          </a:p>
          <a:p>
            <a:r>
              <a:rPr lang="en-US" sz="1600" dirty="0">
                <a:latin typeface="Garamond" charset="0"/>
                <a:ea typeface="Garamond" charset="0"/>
                <a:cs typeface="Garamond" charset="0"/>
              </a:rPr>
              <a:t>Fagnant &amp; Kockelman, </a:t>
            </a:r>
            <a:r>
              <a:rPr lang="en-US" sz="1600" dirty="0" smtClean="0">
                <a:latin typeface="Garamond" charset="0"/>
                <a:ea typeface="Garamond" charset="0"/>
                <a:cs typeface="Garamond" charset="0"/>
              </a:rPr>
              <a:t>2014</a:t>
            </a:r>
          </a:p>
          <a:p>
            <a:r>
              <a:rPr lang="en-US" sz="1600" dirty="0" smtClean="0">
                <a:latin typeface="Garamond" charset="0"/>
                <a:ea typeface="Garamond" charset="0"/>
                <a:cs typeface="Garamond" charset="0"/>
              </a:rPr>
              <a:t>Zhang et al., 2015</a:t>
            </a:r>
          </a:p>
          <a:p>
            <a:r>
              <a:rPr lang="en-US" sz="1600" dirty="0" smtClean="0">
                <a:latin typeface="Garamond" charset="0"/>
                <a:ea typeface="Garamond" charset="0"/>
                <a:cs typeface="Garamond" charset="0"/>
              </a:rPr>
              <a:t>Greenblatt </a:t>
            </a:r>
            <a:r>
              <a:rPr lang="en-US" sz="1600" dirty="0">
                <a:latin typeface="Garamond" charset="0"/>
                <a:ea typeface="Garamond" charset="0"/>
                <a:cs typeface="Garamond" charset="0"/>
              </a:rPr>
              <a:t>&amp; Saxena, </a:t>
            </a:r>
            <a:r>
              <a:rPr lang="en-US" sz="1600" dirty="0" smtClean="0">
                <a:latin typeface="Garamond" charset="0"/>
                <a:ea typeface="Garamond" charset="0"/>
                <a:cs typeface="Garamond" charset="0"/>
              </a:rPr>
              <a:t>2015</a:t>
            </a:r>
          </a:p>
          <a:p>
            <a:r>
              <a:rPr lang="en-US" sz="1600" dirty="0">
                <a:latin typeface="Garamond" charset="0"/>
                <a:ea typeface="Garamond" charset="0"/>
                <a:cs typeface="Garamond" charset="0"/>
              </a:rPr>
              <a:t>Chen, Kockelman, &amp; Hanna, </a:t>
            </a:r>
            <a:r>
              <a:rPr lang="en-US" sz="1600" dirty="0" smtClean="0">
                <a:latin typeface="Garamond" charset="0"/>
                <a:ea typeface="Garamond" charset="0"/>
                <a:cs typeface="Garamond" charset="0"/>
              </a:rPr>
              <a:t>2016</a:t>
            </a:r>
          </a:p>
          <a:p>
            <a:r>
              <a:rPr lang="en-US" sz="1600" dirty="0" smtClean="0">
                <a:latin typeface="Garamond" charset="0"/>
                <a:ea typeface="Garamond" charset="0"/>
                <a:cs typeface="Garamond" charset="0"/>
              </a:rPr>
              <a:t>Zhang </a:t>
            </a:r>
            <a:r>
              <a:rPr lang="en-US" sz="1600" dirty="0">
                <a:latin typeface="Garamond" charset="0"/>
                <a:ea typeface="Garamond" charset="0"/>
                <a:cs typeface="Garamond" charset="0"/>
              </a:rPr>
              <a:t>&amp; Guhathakurta, </a:t>
            </a:r>
            <a:r>
              <a:rPr lang="en-US" sz="1600" dirty="0" smtClean="0">
                <a:latin typeface="Garamond" charset="0"/>
                <a:ea typeface="Garamond" charset="0"/>
                <a:cs typeface="Garamond" charset="0"/>
              </a:rPr>
              <a:t>2017</a:t>
            </a:r>
          </a:p>
          <a:p>
            <a:r>
              <a:rPr lang="en-US" sz="1600" dirty="0" smtClean="0">
                <a:latin typeface="Garamond" charset="0"/>
                <a:ea typeface="Garamond" charset="0"/>
                <a:cs typeface="Garamond" charset="0"/>
              </a:rPr>
              <a:t>Bansal et al., 2017</a:t>
            </a:r>
          </a:p>
          <a:p>
            <a:r>
              <a:rPr lang="mr-IN" sz="1600" dirty="0" smtClean="0"/>
              <a:t>…</a:t>
            </a:r>
            <a:endParaRPr lang="en-US" sz="1600" dirty="0" smtClean="0"/>
          </a:p>
          <a:p>
            <a:endParaRPr lang="en-US" sz="1400" dirty="0"/>
          </a:p>
        </p:txBody>
      </p:sp>
      <p:sp>
        <p:nvSpPr>
          <p:cNvPr id="18" name="Rectangle 17"/>
          <p:cNvSpPr/>
          <p:nvPr/>
        </p:nvSpPr>
        <p:spPr>
          <a:xfrm>
            <a:off x="5266925" y="4151167"/>
            <a:ext cx="3244911" cy="10464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latin typeface="Garamond" charset="0"/>
                <a:ea typeface="Garamond" charset="0"/>
                <a:cs typeface="Garamond" charset="0"/>
              </a:rPr>
              <a:t>Chong et al., 2011</a:t>
            </a:r>
          </a:p>
          <a:p>
            <a:r>
              <a:rPr lang="en-US" sz="1600" dirty="0" smtClean="0">
                <a:latin typeface="Garamond" charset="0"/>
                <a:ea typeface="Garamond" charset="0"/>
                <a:cs typeface="Garamond" charset="0"/>
              </a:rPr>
              <a:t>Shen et al., 2017</a:t>
            </a:r>
          </a:p>
          <a:p>
            <a:r>
              <a:rPr lang="mr-IN" sz="1600" dirty="0" smtClean="0">
                <a:latin typeface="Garamond" charset="0"/>
                <a:ea typeface="Garamond" charset="0"/>
                <a:cs typeface="Garamond" charset="0"/>
              </a:rPr>
              <a:t>…</a:t>
            </a:r>
            <a:endParaRPr lang="en-US" sz="1600" dirty="0" smtClean="0"/>
          </a:p>
          <a:p>
            <a:endParaRPr lang="en-US" sz="1400" dirty="0"/>
          </a:p>
        </p:txBody>
      </p:sp>
      <p:sp>
        <p:nvSpPr>
          <p:cNvPr id="19" name="TextBox 18"/>
          <p:cNvSpPr txBox="1"/>
          <p:nvPr/>
        </p:nvSpPr>
        <p:spPr>
          <a:xfrm>
            <a:off x="3782518" y="5483040"/>
            <a:ext cx="2507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Schoettle</a:t>
            </a:r>
            <a:r>
              <a:rPr lang="en-US" dirty="0"/>
              <a:t> &amp; </a:t>
            </a:r>
            <a:r>
              <a:rPr lang="en-US" dirty="0" err="1"/>
              <a:t>Sivak</a:t>
            </a:r>
            <a:r>
              <a:rPr lang="en-US" dirty="0"/>
              <a:t>, </a:t>
            </a:r>
            <a:r>
              <a:rPr lang="en-US" dirty="0" smtClean="0"/>
              <a:t>2015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7318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dirty="0"/>
              <a:t>STEP </a:t>
            </a:r>
            <a:r>
              <a:rPr lang="en-US" sz="3600" b="1" dirty="0" smtClean="0"/>
              <a:t>2 </a:t>
            </a:r>
            <a:r>
              <a:rPr lang="en-US" sz="3600" dirty="0"/>
              <a:t>VMT Minimization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solidFill>
                  <a:srgbClr val="8D000C"/>
                </a:solidFill>
              </a:rPr>
              <a:t>Applied to ARC Travel Survey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3989832" cy="4351338"/>
          </a:xfrm>
        </p:spPr>
        <p:txBody>
          <a:bodyPr/>
          <a:lstStyle/>
          <a:p>
            <a:r>
              <a:rPr lang="en-US" dirty="0"/>
              <a:t>Households, on average, will produce </a:t>
            </a:r>
            <a:r>
              <a:rPr lang="en-US" sz="4000" b="1" dirty="0">
                <a:solidFill>
                  <a:schemeClr val="accent2"/>
                </a:solidFill>
              </a:rPr>
              <a:t>29.8</a:t>
            </a:r>
            <a:r>
              <a:rPr lang="en-US" sz="4000" dirty="0"/>
              <a:t> </a:t>
            </a:r>
            <a:r>
              <a:rPr lang="en-US" dirty="0"/>
              <a:t>more VMT per day per reduced vehicle</a:t>
            </a:r>
            <a:r>
              <a:rPr lang="en-US" dirty="0" smtClean="0"/>
              <a:t>.</a:t>
            </a:r>
          </a:p>
          <a:p>
            <a:r>
              <a:rPr lang="en-US" dirty="0"/>
              <a:t>The total VMT generation in the metropolitan area will rise by </a:t>
            </a:r>
            <a:r>
              <a:rPr lang="en-US" sz="3600" b="1" dirty="0">
                <a:solidFill>
                  <a:srgbClr val="8D000C"/>
                </a:solidFill>
              </a:rPr>
              <a:t>13.3</a:t>
            </a:r>
            <a:r>
              <a:rPr lang="en-US" sz="3600" b="1" dirty="0" smtClean="0">
                <a:solidFill>
                  <a:srgbClr val="8D000C"/>
                </a:solidFill>
              </a:rPr>
              <a:t>%</a:t>
            </a:r>
            <a:endParaRPr lang="en-US" b="1" dirty="0">
              <a:solidFill>
                <a:srgbClr val="8D000C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70861F-C4E5-6A42-9145-5E09253D72FC}" type="slidenum">
              <a:rPr lang="en-US" smtClean="0"/>
              <a:t>30</a:t>
            </a:fld>
            <a:endParaRPr lang="en-US"/>
          </a:p>
        </p:txBody>
      </p:sp>
      <p:graphicFrame>
        <p:nvGraphicFramePr>
          <p:cNvPr id="5" name="Chart 4"/>
          <p:cNvGraphicFramePr/>
          <p:nvPr>
            <p:extLst>
              <p:ext uri="{D42A27DB-BD31-4B8C-83A1-F6EECF244321}">
                <p14:modId xmlns:p14="http://schemas.microsoft.com/office/powerpoint/2010/main" val="819823673"/>
              </p:ext>
            </p:extLst>
          </p:nvPr>
        </p:nvGraphicFramePr>
        <p:xfrm>
          <a:off x="5052060" y="1778953"/>
          <a:ext cx="6633972" cy="46656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581629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dirty="0"/>
              <a:t>STEP </a:t>
            </a:r>
            <a:r>
              <a:rPr lang="en-US" sz="3600" b="1" dirty="0" smtClean="0"/>
              <a:t>2 </a:t>
            </a:r>
            <a:r>
              <a:rPr lang="en-US" sz="3600" dirty="0"/>
              <a:t>VMT Minimization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solidFill>
                  <a:srgbClr val="8D000C"/>
                </a:solidFill>
              </a:rPr>
              <a:t>Applied to ARC Travel Survey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70861F-C4E5-6A42-9145-5E09253D72FC}" type="slidenum">
              <a:rPr lang="en-US" smtClean="0"/>
              <a:t>31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072" y="1870075"/>
            <a:ext cx="1051560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814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dirty="0"/>
              <a:t>STEP </a:t>
            </a:r>
            <a:r>
              <a:rPr lang="en-US" sz="3600" b="1" dirty="0" smtClean="0"/>
              <a:t>3 </a:t>
            </a:r>
            <a:r>
              <a:rPr lang="en-US" sz="3600" dirty="0" smtClean="0"/>
              <a:t>Spatial Distribution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>
                <a:solidFill>
                  <a:srgbClr val="8D000C"/>
                </a:solidFill>
              </a:rPr>
              <a:t>Trip Assignment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Applied the previous 2 steps to ARC synthesized trips </a:t>
            </a:r>
          </a:p>
          <a:p>
            <a:pPr lvl="1"/>
            <a:r>
              <a:rPr lang="en-US" dirty="0" smtClean="0"/>
              <a:t>Travel survey doesn’t have all OD pairs</a:t>
            </a:r>
          </a:p>
          <a:p>
            <a:r>
              <a:rPr lang="en-US" dirty="0" smtClean="0"/>
              <a:t>Generate relocation trip OD matrix</a:t>
            </a:r>
          </a:p>
          <a:p>
            <a:r>
              <a:rPr lang="en-US" dirty="0" smtClean="0"/>
              <a:t>Combine relocation trip OD matrix with Existing trip OD matrix</a:t>
            </a:r>
          </a:p>
          <a:p>
            <a:endParaRPr lang="en-US" dirty="0"/>
          </a:p>
          <a:p>
            <a:r>
              <a:rPr lang="en-US" dirty="0" smtClean="0"/>
              <a:t>Run Trip Assignment in CUBE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70861F-C4E5-6A42-9145-5E09253D72F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424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b="1" dirty="0"/>
              <a:t>STEP </a:t>
            </a:r>
            <a:r>
              <a:rPr lang="en-US" sz="4000" b="1" dirty="0" smtClean="0"/>
              <a:t>3 </a:t>
            </a:r>
            <a:r>
              <a:rPr lang="en-US" sz="4000" dirty="0" smtClean="0"/>
              <a:t>Spatial Distribution</a:t>
            </a:r>
            <a:r>
              <a:rPr lang="en-US" sz="4000" dirty="0"/>
              <a:t/>
            </a:r>
            <a:br>
              <a:rPr lang="en-US" sz="4000" dirty="0"/>
            </a:br>
            <a:r>
              <a:rPr lang="en-US" sz="4000" dirty="0" smtClean="0">
                <a:solidFill>
                  <a:srgbClr val="8D000C"/>
                </a:solidFill>
              </a:rPr>
              <a:t>V/C Ratio Changes by Road Type and Time of the Day</a:t>
            </a:r>
            <a:endParaRPr lang="en-US" sz="4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70861F-C4E5-6A42-9145-5E09253D72FC}" type="slidenum">
              <a:rPr lang="en-US" smtClean="0"/>
              <a:t>33</a:t>
            </a:fld>
            <a:endParaRPr lang="en-US"/>
          </a:p>
        </p:txBody>
      </p:sp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84307580"/>
              </p:ext>
            </p:extLst>
          </p:nvPr>
        </p:nvGraphicFramePr>
        <p:xfrm>
          <a:off x="514350" y="1941512"/>
          <a:ext cx="10839450" cy="45926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771650" y="2108200"/>
            <a:ext cx="1695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2.4-3.0%</a:t>
            </a:r>
            <a:endParaRPr lang="en-US" sz="24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3905250" y="2108200"/>
            <a:ext cx="1695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mtClean="0"/>
              <a:t>4.3-5.0%</a:t>
            </a:r>
            <a:endParaRPr lang="en-US" sz="2400" b="1"/>
          </a:p>
        </p:txBody>
      </p:sp>
      <p:sp>
        <p:nvSpPr>
          <p:cNvPr id="8" name="TextBox 7"/>
          <p:cNvSpPr txBox="1"/>
          <p:nvPr/>
        </p:nvSpPr>
        <p:spPr>
          <a:xfrm>
            <a:off x="5772150" y="2108200"/>
            <a:ext cx="1695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mtClean="0"/>
              <a:t>2.8-4.0%</a:t>
            </a:r>
            <a:endParaRPr lang="en-US" sz="24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7696200" y="2108200"/>
            <a:ext cx="1695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mtClean="0"/>
              <a:t>3.7-4.9%</a:t>
            </a:r>
            <a:endParaRPr lang="en-US" sz="24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9563100" y="2108200"/>
            <a:ext cx="1695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7.5-9.2%</a:t>
            </a:r>
            <a:endParaRPr lang="en-US" sz="24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1562100" y="1686075"/>
            <a:ext cx="1695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mtClean="0"/>
              <a:t>Increase by</a:t>
            </a:r>
            <a:endParaRPr lang="en-US" sz="2400" b="1"/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3416675" y="1825627"/>
            <a:ext cx="0" cy="4708522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  <a:alpha val="5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5340725" y="1825627"/>
            <a:ext cx="0" cy="4708522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  <a:alpha val="5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7283825" y="1825627"/>
            <a:ext cx="0" cy="4708522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  <a:alpha val="5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9207875" y="1825627"/>
            <a:ext cx="0" cy="4708522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  <a:alpha val="5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0676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dirty="0" smtClean="0"/>
              <a:t>STEP 3 </a:t>
            </a:r>
            <a:r>
              <a:rPr lang="en-US" sz="3600" dirty="0" smtClean="0"/>
              <a:t>Spatial Distribution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solidFill>
                  <a:srgbClr val="8D000C"/>
                </a:solidFill>
              </a:rPr>
              <a:t>V/C Ratio Changes by Area Types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70861F-C4E5-6A42-9145-5E09253D72FC}" type="slidenum">
              <a:rPr lang="en-US" smtClean="0"/>
              <a:t>34</a:t>
            </a:fld>
            <a:endParaRPr lang="en-US"/>
          </a:p>
        </p:txBody>
      </p:sp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40973616"/>
              </p:ext>
            </p:extLst>
          </p:nvPr>
        </p:nvGraphicFramePr>
        <p:xfrm>
          <a:off x="800100" y="1885950"/>
          <a:ext cx="10515600" cy="44323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790700" y="2089150"/>
            <a:ext cx="1314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mtClean="0"/>
              <a:t>4.3-6.5%</a:t>
            </a:r>
            <a:endParaRPr lang="en-US" sz="24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3257550" y="2089150"/>
            <a:ext cx="1314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mtClean="0"/>
              <a:t>7-9.4%</a:t>
            </a:r>
            <a:endParaRPr lang="en-US" sz="24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4471670" y="2089150"/>
            <a:ext cx="1314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6.8-8.4%</a:t>
            </a:r>
            <a:endParaRPr lang="en-US" sz="24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5913755" y="2089150"/>
            <a:ext cx="1314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8-9.9%</a:t>
            </a:r>
            <a:endParaRPr lang="en-US" sz="24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7149782" y="2089150"/>
            <a:ext cx="1543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8.9-10.7%</a:t>
            </a:r>
            <a:endParaRPr lang="en-US" sz="24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8468360" y="2089150"/>
            <a:ext cx="1543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mtClean="0"/>
              <a:t>8.2-10.4%</a:t>
            </a:r>
            <a:endParaRPr lang="en-US" sz="24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9880600" y="2089150"/>
            <a:ext cx="1543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8-9.8%</a:t>
            </a:r>
            <a:endParaRPr lang="en-US" sz="2400" b="1" dirty="0"/>
          </a:p>
        </p:txBody>
      </p:sp>
      <p:cxnSp>
        <p:nvCxnSpPr>
          <p:cNvPr id="14" name="Straight Connector 13"/>
          <p:cNvCxnSpPr/>
          <p:nvPr/>
        </p:nvCxnSpPr>
        <p:spPr>
          <a:xfrm flipV="1">
            <a:off x="3064510" y="1690688"/>
            <a:ext cx="0" cy="4708522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  <a:alpha val="5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4405630" y="1690688"/>
            <a:ext cx="0" cy="4708522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  <a:alpha val="5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5741670" y="1690688"/>
            <a:ext cx="0" cy="4708522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  <a:alpha val="5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7161212" y="1690688"/>
            <a:ext cx="0" cy="4708522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  <a:alpha val="5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8482012" y="1690688"/>
            <a:ext cx="0" cy="4708522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  <a:alpha val="5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9802812" y="1690688"/>
            <a:ext cx="0" cy="4708522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  <a:alpha val="5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1091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dirty="0"/>
              <a:t>STEP </a:t>
            </a:r>
            <a:r>
              <a:rPr lang="en-US" sz="3600" b="1" dirty="0" smtClean="0"/>
              <a:t>3 </a:t>
            </a:r>
            <a:r>
              <a:rPr lang="en-US" sz="3600" dirty="0" smtClean="0"/>
              <a:t>Spatial Distribution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>
                <a:solidFill>
                  <a:srgbClr val="8D000C"/>
                </a:solidFill>
              </a:rPr>
              <a:t>Intra-zonal relocation trips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808976" y="1825625"/>
            <a:ext cx="3544824" cy="4351338"/>
          </a:xfrm>
        </p:spPr>
        <p:txBody>
          <a:bodyPr>
            <a:normAutofit fontScale="92500" lnSpcReduction="10000"/>
          </a:bodyPr>
          <a:lstStyle/>
          <a:p>
            <a:endParaRPr lang="en-US" dirty="0" smtClean="0"/>
          </a:p>
          <a:p>
            <a:r>
              <a:rPr lang="en-US" dirty="0" smtClean="0"/>
              <a:t>Mostly observed during midday and evening peak hours</a:t>
            </a:r>
          </a:p>
          <a:p>
            <a:endParaRPr lang="en-US" dirty="0" smtClean="0"/>
          </a:p>
          <a:p>
            <a:r>
              <a:rPr lang="en-US" dirty="0" smtClean="0"/>
              <a:t>Midday: Concentrate in commercial TAZs</a:t>
            </a:r>
          </a:p>
          <a:p>
            <a:endParaRPr lang="en-US" dirty="0"/>
          </a:p>
          <a:p>
            <a:r>
              <a:rPr lang="en-US" dirty="0" smtClean="0"/>
              <a:t>Evening Peak: Sprawl into </a:t>
            </a:r>
            <a:r>
              <a:rPr lang="en-US" dirty="0"/>
              <a:t>m</a:t>
            </a:r>
            <a:r>
              <a:rPr lang="en-US" dirty="0" smtClean="0"/>
              <a:t>ixed and residential TAZs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70861F-C4E5-6A42-9145-5E09253D72FC}" type="slidenum">
              <a:rPr lang="en-US" smtClean="0"/>
              <a:t>35</a:t>
            </a:fld>
            <a:endParaRPr lang="en-US"/>
          </a:p>
        </p:txBody>
      </p:sp>
      <p:pic>
        <p:nvPicPr>
          <p:cNvPr id="5" name="image6.jpg"/>
          <p:cNvPicPr/>
          <p:nvPr/>
        </p:nvPicPr>
        <p:blipFill rotWithShape="1">
          <a:blip r:embed="rId2"/>
          <a:srcRect t="5570" b="1867"/>
          <a:stretch/>
        </p:blipFill>
        <p:spPr bwMode="auto">
          <a:xfrm>
            <a:off x="472439" y="1582230"/>
            <a:ext cx="7177527" cy="513924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960521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 amt="20000"/>
          </a:blip>
          <a:srcRect t="15298" b="16367"/>
          <a:stretch/>
        </p:blipFill>
        <p:spPr>
          <a:xfrm>
            <a:off x="0" y="795867"/>
            <a:ext cx="12192000" cy="555413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32391"/>
            <a:ext cx="10515600" cy="1325563"/>
          </a:xfrm>
        </p:spPr>
        <p:txBody>
          <a:bodyPr/>
          <a:lstStyle/>
          <a:p>
            <a:r>
              <a:rPr lang="en-US" b="1" dirty="0" smtClean="0"/>
              <a:t>Discussions and Conclusions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36056"/>
            <a:ext cx="10515600" cy="4351338"/>
          </a:xfrm>
        </p:spPr>
        <p:txBody>
          <a:bodyPr>
            <a:normAutofit/>
          </a:bodyPr>
          <a:lstStyle/>
          <a:p>
            <a:pPr lvl="1"/>
            <a:endParaRPr lang="en-US" dirty="0" smtClean="0"/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70861F-C4E5-6A42-9145-5E09253D72FC}" type="slidenum">
              <a:rPr lang="en-US" smtClean="0"/>
              <a:t>36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838200" y="1636056"/>
            <a:ext cx="10189464" cy="60631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85800" indent="-685800">
              <a:buFont typeface="Arial" charset="0"/>
              <a:buChar char="•"/>
            </a:pPr>
            <a:r>
              <a:rPr lang="en-US" sz="3200" b="1" dirty="0">
                <a:solidFill>
                  <a:schemeClr val="accent2"/>
                </a:solidFill>
              </a:rPr>
              <a:t>18.3% </a:t>
            </a:r>
            <a:r>
              <a:rPr lang="en-US" sz="2400" dirty="0"/>
              <a:t>of the households may reduce vehicle ownership even if </a:t>
            </a:r>
            <a:r>
              <a:rPr lang="en-US" sz="2400" dirty="0" smtClean="0"/>
              <a:t>they follow current travel patterns; </a:t>
            </a:r>
            <a:r>
              <a:rPr lang="en-US" sz="3200" b="1" dirty="0" smtClean="0">
                <a:solidFill>
                  <a:schemeClr val="accent2"/>
                </a:solidFill>
              </a:rPr>
              <a:t>9.5% </a:t>
            </a:r>
            <a:r>
              <a:rPr lang="en-US" sz="2400" dirty="0" smtClean="0"/>
              <a:t>vehicle ownership reduction </a:t>
            </a:r>
          </a:p>
          <a:p>
            <a:pPr marL="685800" indent="-685800">
              <a:buFont typeface="Arial" charset="0"/>
              <a:buChar char="•"/>
            </a:pPr>
            <a:r>
              <a:rPr lang="en-US" sz="2400" dirty="0" smtClean="0"/>
              <a:t>Households, on average, will produce </a:t>
            </a:r>
            <a:r>
              <a:rPr lang="en-US" sz="3200" b="1" dirty="0" smtClean="0">
                <a:solidFill>
                  <a:schemeClr val="accent2"/>
                </a:solidFill>
              </a:rPr>
              <a:t>29.8</a:t>
            </a:r>
            <a:r>
              <a:rPr lang="en-US" sz="2400" dirty="0" smtClean="0"/>
              <a:t> more VMT per day per reduced vehicle; The VMT </a:t>
            </a:r>
            <a:r>
              <a:rPr lang="en-US" sz="2400" dirty="0"/>
              <a:t>generation in the metropolitan area will rise by </a:t>
            </a:r>
            <a:r>
              <a:rPr lang="en-US" sz="2800" b="1" dirty="0">
                <a:solidFill>
                  <a:schemeClr val="accent2"/>
                </a:solidFill>
              </a:rPr>
              <a:t>13.3</a:t>
            </a:r>
            <a:r>
              <a:rPr lang="en-US" sz="2800" b="1" dirty="0" smtClean="0">
                <a:solidFill>
                  <a:schemeClr val="accent2"/>
                </a:solidFill>
              </a:rPr>
              <a:t>%</a:t>
            </a:r>
          </a:p>
          <a:p>
            <a:pPr marL="685800" indent="-685800">
              <a:buFont typeface="Arial" charset="0"/>
              <a:buChar char="•"/>
            </a:pPr>
            <a:endParaRPr lang="en-US" sz="2800" b="1" dirty="0" smtClean="0">
              <a:solidFill>
                <a:schemeClr val="accent2"/>
              </a:solidFill>
            </a:endParaRPr>
          </a:p>
          <a:p>
            <a:pPr marL="685800" indent="-685800">
              <a:buFont typeface="Arial" charset="0"/>
              <a:buChar char="•"/>
            </a:pPr>
            <a:r>
              <a:rPr lang="en-US" sz="2800" dirty="0" smtClean="0"/>
              <a:t>Impact on transportation infrastructure is </a:t>
            </a:r>
            <a:r>
              <a:rPr lang="en-US" sz="2800" b="1" dirty="0" smtClean="0">
                <a:solidFill>
                  <a:srgbClr val="8D000C"/>
                </a:solidFill>
              </a:rPr>
              <a:t>NOT evenly distributed</a:t>
            </a:r>
            <a:endParaRPr lang="en-US" sz="2800" dirty="0">
              <a:solidFill>
                <a:srgbClr val="8D000C"/>
              </a:solidFill>
            </a:endParaRPr>
          </a:p>
          <a:p>
            <a:pPr marL="1143000" lvl="1" indent="-685800">
              <a:buFont typeface="Arial" charset="0"/>
              <a:buChar char="•"/>
            </a:pPr>
            <a:r>
              <a:rPr lang="en-US" sz="2800" dirty="0" smtClean="0"/>
              <a:t>Suburban and rural areas</a:t>
            </a:r>
          </a:p>
          <a:p>
            <a:pPr marL="1143000" lvl="1" indent="-685800">
              <a:buFont typeface="Arial" charset="0"/>
              <a:buChar char="•"/>
            </a:pPr>
            <a:r>
              <a:rPr lang="en-US" sz="2800" dirty="0" smtClean="0"/>
              <a:t>Minor and local roads</a:t>
            </a:r>
          </a:p>
          <a:p>
            <a:pPr marL="685800" indent="-685800">
              <a:buFont typeface="Arial" charset="0"/>
              <a:buChar char="•"/>
            </a:pPr>
            <a:endParaRPr lang="en-US" sz="2800" b="1" dirty="0"/>
          </a:p>
          <a:p>
            <a:endParaRPr lang="en-US" sz="3200" dirty="0" smtClean="0"/>
          </a:p>
          <a:p>
            <a:endParaRPr lang="en-US" sz="3200" dirty="0"/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45708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 amt="20000"/>
          </a:blip>
          <a:srcRect t="15298" b="16367"/>
          <a:stretch/>
        </p:blipFill>
        <p:spPr>
          <a:xfrm>
            <a:off x="0" y="795867"/>
            <a:ext cx="12192000" cy="555413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32965"/>
            <a:ext cx="10515600" cy="464399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sz="4400" dirty="0" smtClean="0"/>
          </a:p>
          <a:p>
            <a:pPr marL="0" indent="0" algn="ctr">
              <a:buNone/>
            </a:pPr>
            <a:r>
              <a:rPr lang="en-US" sz="4400" dirty="0" smtClean="0"/>
              <a:t>Thank You</a:t>
            </a:r>
          </a:p>
          <a:p>
            <a:pPr marL="0" indent="0" algn="ctr">
              <a:buNone/>
            </a:pPr>
            <a:r>
              <a:rPr lang="en-US" sz="5400" dirty="0" smtClean="0"/>
              <a:t>Questions &amp; Comments</a:t>
            </a:r>
            <a:endParaRPr lang="en-US" sz="5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70861F-C4E5-6A42-9145-5E09253D72F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006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/>
              <a:t>Research Questions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b="1" dirty="0" smtClean="0"/>
              <a:t>How Privately Owned AVs will change </a:t>
            </a:r>
            <a:r>
              <a:rPr lang="en-US" sz="3200" b="1" dirty="0" smtClean="0">
                <a:solidFill>
                  <a:schemeClr val="accent2"/>
                </a:solidFill>
              </a:rPr>
              <a:t>VEHICLE OWNERSHIP</a:t>
            </a:r>
            <a:r>
              <a:rPr lang="en-US" sz="3200" b="1" dirty="0" smtClean="0"/>
              <a:t>?</a:t>
            </a:r>
          </a:p>
          <a:p>
            <a:pPr lvl="1"/>
            <a:r>
              <a:rPr lang="en-US" sz="2800" dirty="0" smtClean="0"/>
              <a:t>How much reduction can be achieved?</a:t>
            </a:r>
          </a:p>
          <a:p>
            <a:pPr lvl="1"/>
            <a:r>
              <a:rPr lang="en-US" sz="2800" dirty="0" smtClean="0"/>
              <a:t>What type of family are more likely to benefit from AV technology and own less vehicles?</a:t>
            </a:r>
          </a:p>
          <a:p>
            <a:pPr lvl="1"/>
            <a:endParaRPr lang="en-US" sz="2800" dirty="0" smtClean="0"/>
          </a:p>
          <a:p>
            <a:r>
              <a:rPr lang="en-US" sz="3200" b="1" dirty="0" smtClean="0"/>
              <a:t>How much </a:t>
            </a:r>
            <a:r>
              <a:rPr lang="en-US" sz="3200" b="1" dirty="0" smtClean="0">
                <a:solidFill>
                  <a:srgbClr val="8D000C"/>
                </a:solidFill>
              </a:rPr>
              <a:t>UNOCCUPIED VMT </a:t>
            </a:r>
            <a:r>
              <a:rPr lang="en-US" sz="3200" b="1" dirty="0" smtClean="0"/>
              <a:t>will be generated?</a:t>
            </a:r>
          </a:p>
          <a:p>
            <a:pPr lvl="1"/>
            <a:r>
              <a:rPr lang="en-US" sz="2800" dirty="0" smtClean="0"/>
              <a:t>When PAVs relocate to serve different household members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70861F-C4E5-6A42-9145-5E09253D72F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86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/>
              <a:t>Assumptions &amp; Simplifications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lvl="0" indent="-514350">
              <a:buFont typeface="+mj-lt"/>
              <a:buAutoNum type="arabicPeriod"/>
            </a:pPr>
            <a:r>
              <a:rPr lang="en-US" dirty="0" smtClean="0"/>
              <a:t>No </a:t>
            </a:r>
            <a:r>
              <a:rPr lang="en-US" dirty="0"/>
              <a:t>change in the travel </a:t>
            </a:r>
            <a:r>
              <a:rPr lang="en-US" dirty="0" smtClean="0"/>
              <a:t>behaviors;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US" dirty="0" smtClean="0"/>
              <a:t>The </a:t>
            </a:r>
            <a:r>
              <a:rPr lang="en-US" dirty="0"/>
              <a:t>estimated VMT changes stems exclusively from the re-routing of unoccupied AVs from prior trip destination generated by another household member to the existing trip origin;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US" dirty="0"/>
              <a:t>Vehicles are only shared </a:t>
            </a:r>
            <a:r>
              <a:rPr lang="en-US" dirty="0" smtClean="0"/>
              <a:t>by </a:t>
            </a:r>
            <a:r>
              <a:rPr lang="en-US" dirty="0"/>
              <a:t>household members not among households;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US" dirty="0"/>
              <a:t>It assumes a 100% market penetration rate and heterogeneity in the preferences for AVs </a:t>
            </a:r>
            <a:r>
              <a:rPr lang="en-US" dirty="0" smtClean="0"/>
              <a:t>are </a:t>
            </a:r>
            <a:r>
              <a:rPr lang="en-US" dirty="0"/>
              <a:t>not considered.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70861F-C4E5-6A42-9145-5E09253D72F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89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/>
              <a:t>Research</a:t>
            </a:r>
            <a:r>
              <a:rPr lang="en-US" dirty="0" smtClean="0"/>
              <a:t> </a:t>
            </a:r>
            <a:r>
              <a:rPr lang="en-US" b="1" dirty="0" smtClean="0"/>
              <a:t>Framework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1" y="1825625"/>
            <a:ext cx="3321424" cy="4351338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STEP 1 </a:t>
            </a:r>
            <a:r>
              <a:rPr lang="en-US" dirty="0" smtClean="0"/>
              <a:t>Vehicle Reduction Potential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400" b="1" dirty="0" smtClean="0">
                <a:solidFill>
                  <a:srgbClr val="8D000C"/>
                </a:solidFill>
              </a:rPr>
              <a:t>A greedy algorithm </a:t>
            </a:r>
            <a:r>
              <a:rPr lang="en-US" sz="2400" dirty="0" smtClean="0"/>
              <a:t>to determine minimum number of PAVs needed to serve each household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70861F-C4E5-6A42-9145-5E09253D72FC}" type="slidenum">
              <a:rPr lang="en-US" smtClean="0"/>
              <a:t>6</a:t>
            </a:fld>
            <a:endParaRPr lang="en-US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639236" y="1825625"/>
            <a:ext cx="32945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 smtClean="0"/>
              <a:t>STEP 2 </a:t>
            </a:r>
            <a:r>
              <a:rPr lang="en-US" dirty="0" smtClean="0"/>
              <a:t>VMT Minimization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400" b="1" dirty="0" smtClean="0">
                <a:solidFill>
                  <a:srgbClr val="8D000C"/>
                </a:solidFill>
              </a:rPr>
              <a:t>A MIP optimization model </a:t>
            </a:r>
            <a:r>
              <a:rPr lang="en-US" sz="2400" dirty="0" smtClean="0"/>
              <a:t>to optimize vehicle routes to minimize VMT</a:t>
            </a:r>
            <a:endParaRPr lang="en-US" sz="2400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8162364" y="1825625"/>
            <a:ext cx="32945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 smtClean="0"/>
              <a:t>STEP 3 </a:t>
            </a:r>
            <a:r>
              <a:rPr lang="en-US" dirty="0" smtClean="0"/>
              <a:t>Spatial Patterns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400" b="1" dirty="0" smtClean="0">
                <a:solidFill>
                  <a:srgbClr val="8D000C"/>
                </a:solidFill>
              </a:rPr>
              <a:t>A Trip Assignment Model </a:t>
            </a:r>
            <a:r>
              <a:rPr lang="en-US" sz="2400" dirty="0" smtClean="0"/>
              <a:t>to determine the spatial distribution of VMT</a:t>
            </a:r>
            <a:endParaRPr lang="en-US" sz="2400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702733" y="2863290"/>
            <a:ext cx="10651067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  <a:alpha val="5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4159625" y="1825627"/>
            <a:ext cx="0" cy="2871879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  <a:alpha val="5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7763437" y="1825627"/>
            <a:ext cx="0" cy="2871879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  <a:alpha val="5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triped Right Arrow 11"/>
          <p:cNvSpPr/>
          <p:nvPr/>
        </p:nvSpPr>
        <p:spPr>
          <a:xfrm>
            <a:off x="3908611" y="1939645"/>
            <a:ext cx="663388" cy="606331"/>
          </a:xfrm>
          <a:prstGeom prst="stripedRightArrow">
            <a:avLst/>
          </a:prstGeom>
          <a:solidFill>
            <a:schemeClr val="accent2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triped Right Arrow 12"/>
          <p:cNvSpPr/>
          <p:nvPr/>
        </p:nvSpPr>
        <p:spPr>
          <a:xfrm>
            <a:off x="7498976" y="1939645"/>
            <a:ext cx="663388" cy="606331"/>
          </a:xfrm>
          <a:prstGeom prst="stripedRightArrow">
            <a:avLst/>
          </a:prstGeom>
          <a:solidFill>
            <a:schemeClr val="accent2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mage result for database flat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320" y="5471662"/>
            <a:ext cx="929388" cy="929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2052728" y="5480903"/>
            <a:ext cx="65578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[1] Atlanta Travel Survey 2011</a:t>
            </a:r>
          </a:p>
          <a:p>
            <a:r>
              <a:rPr lang="en-US" sz="2400" dirty="0" smtClean="0"/>
              <a:t>[2] Synthetic Trips from ARC Activity Based Model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55746" y="4944362"/>
            <a:ext cx="36445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1425525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dirty="0" smtClean="0"/>
              <a:t>STEP 1 </a:t>
            </a:r>
            <a:r>
              <a:rPr lang="en-US" sz="3600" dirty="0"/>
              <a:t>Vehicle Reduction </a:t>
            </a:r>
            <a:r>
              <a:rPr lang="en-US" sz="3600" dirty="0" smtClean="0"/>
              <a:t>Potential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solidFill>
                  <a:srgbClr val="8D000C"/>
                </a:solidFill>
              </a:rPr>
              <a:t>A Greedy Algorithm</a:t>
            </a:r>
            <a:endParaRPr lang="en-US" dirty="0">
              <a:solidFill>
                <a:srgbClr val="8D000C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A </a:t>
            </a:r>
            <a:r>
              <a:rPr lang="en-US" sz="2400" b="1" dirty="0" smtClean="0"/>
              <a:t>Greedy Algorithm </a:t>
            </a:r>
            <a:r>
              <a:rPr lang="en-US" sz="2400" dirty="0" smtClean="0"/>
              <a:t>follows </a:t>
            </a:r>
            <a:r>
              <a:rPr lang="en-US" sz="2400" dirty="0"/>
              <a:t>the problem solving heuristic of making the locally optimal choice at each stage with the hope of finding a global optimum.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70861F-C4E5-6A42-9145-5E09253D72FC}" type="slidenum">
              <a:rPr lang="en-US" smtClean="0"/>
              <a:t>7</a:t>
            </a:fld>
            <a:endParaRPr lang="en-US"/>
          </a:p>
        </p:txBody>
      </p:sp>
      <p:grpSp>
        <p:nvGrpSpPr>
          <p:cNvPr id="47" name="Group 46"/>
          <p:cNvGrpSpPr/>
          <p:nvPr/>
        </p:nvGrpSpPr>
        <p:grpSpPr>
          <a:xfrm>
            <a:off x="826324" y="2650140"/>
            <a:ext cx="11105976" cy="4478025"/>
            <a:chOff x="826324" y="2650140"/>
            <a:chExt cx="11105976" cy="4478025"/>
          </a:xfrm>
        </p:grpSpPr>
        <p:pic>
          <p:nvPicPr>
            <p:cNvPr id="3074" name="Picture 2" descr="elated image"/>
            <p:cNvPicPr>
              <a:picLocks noChangeAspect="1" noChangeArrowheads="1"/>
            </p:cNvPicPr>
            <p:nvPr/>
          </p:nvPicPr>
          <p:blipFill rotWithShape="1">
            <a:blip r:embed="rId3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11" t="46625" r="72802" b="35889"/>
            <a:stretch/>
          </p:blipFill>
          <p:spPr bwMode="auto">
            <a:xfrm>
              <a:off x="838200" y="3106016"/>
              <a:ext cx="711200" cy="711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2" descr="elated image"/>
            <p:cNvPicPr>
              <a:picLocks noChangeAspect="1" noChangeArrowheads="1"/>
            </p:cNvPicPr>
            <p:nvPr/>
          </p:nvPicPr>
          <p:blipFill rotWithShape="1">
            <a:blip r:embed="rId3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615" t="46466" r="51898" b="36048"/>
            <a:stretch/>
          </p:blipFill>
          <p:spPr bwMode="auto">
            <a:xfrm>
              <a:off x="826324" y="3907303"/>
              <a:ext cx="711200" cy="711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2" descr="elated image"/>
            <p:cNvPicPr>
              <a:picLocks noChangeAspect="1" noChangeArrowheads="1"/>
            </p:cNvPicPr>
            <p:nvPr/>
          </p:nvPicPr>
          <p:blipFill rotWithShape="1">
            <a:blip r:embed="rId3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11" t="72415" r="72802" b="10099"/>
            <a:stretch/>
          </p:blipFill>
          <p:spPr bwMode="auto">
            <a:xfrm>
              <a:off x="838200" y="4708590"/>
              <a:ext cx="711200" cy="711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2" descr="elated image"/>
            <p:cNvPicPr>
              <a:picLocks noChangeAspect="1" noChangeArrowheads="1"/>
            </p:cNvPicPr>
            <p:nvPr/>
          </p:nvPicPr>
          <p:blipFill rotWithShape="1">
            <a:blip r:embed="rId3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589" t="72389" r="51924" b="10125"/>
            <a:stretch/>
          </p:blipFill>
          <p:spPr bwMode="auto">
            <a:xfrm>
              <a:off x="838200" y="5556865"/>
              <a:ext cx="711200" cy="711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/>
            <p:cNvSpPr txBox="1"/>
            <p:nvPr/>
          </p:nvSpPr>
          <p:spPr>
            <a:xfrm>
              <a:off x="9979174" y="6050697"/>
              <a:ext cx="19531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mtClean="0"/>
                <a:t>Time of the day</a:t>
              </a:r>
              <a:endParaRPr lang="en-US"/>
            </a:p>
          </p:txBody>
        </p:sp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33424" y="3050250"/>
              <a:ext cx="7372921" cy="4077915"/>
            </a:xfrm>
            <a:prstGeom prst="rect">
              <a:avLst/>
            </a:prstGeom>
          </p:spPr>
        </p:pic>
        <p:sp>
          <p:nvSpPr>
            <p:cNvPr id="46" name="TextBox 45"/>
            <p:cNvSpPr txBox="1"/>
            <p:nvPr/>
          </p:nvSpPr>
          <p:spPr>
            <a:xfrm>
              <a:off x="838200" y="2650140"/>
              <a:ext cx="5791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smtClean="0"/>
                <a:t>Example Family owns 3 private conventional cars</a:t>
              </a:r>
              <a:endParaRPr lang="en-US" sz="2000" b="1" dirty="0"/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1833424" y="6413539"/>
              <a:ext cx="981893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/>
          <p:cNvGrpSpPr/>
          <p:nvPr/>
        </p:nvGrpSpPr>
        <p:grpSpPr>
          <a:xfrm>
            <a:off x="1833424" y="6050697"/>
            <a:ext cx="6077083" cy="378614"/>
            <a:chOff x="1833424" y="6050697"/>
            <a:chExt cx="6077083" cy="378614"/>
          </a:xfrm>
        </p:grpSpPr>
        <p:sp>
          <p:nvSpPr>
            <p:cNvPr id="63" name="TextBox 62"/>
            <p:cNvSpPr txBox="1"/>
            <p:nvPr/>
          </p:nvSpPr>
          <p:spPr>
            <a:xfrm>
              <a:off x="1833424" y="6050697"/>
              <a:ext cx="19531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1</a:t>
              </a:r>
              <a:endParaRPr lang="en-US" dirty="0"/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5168059" y="6050697"/>
              <a:ext cx="19531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mtClean="0"/>
                <a:t>12</a:t>
              </a:r>
              <a:endParaRPr lang="en-US" dirty="0"/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3426656" y="6050697"/>
              <a:ext cx="19531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6</a:t>
              </a: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3717535" y="6050697"/>
              <a:ext cx="19531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mtClean="0"/>
                <a:t>7</a:t>
              </a:r>
              <a:endParaRPr lang="en-US" dirty="0"/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3999748" y="6050697"/>
              <a:ext cx="1774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8</a:t>
              </a:r>
              <a:endParaRPr lang="en-US" dirty="0"/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6700572" y="6050697"/>
              <a:ext cx="4205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mtClean="0"/>
                <a:t>17</a:t>
              </a:r>
              <a:endParaRPr lang="en-US" dirty="0"/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7026278" y="6059979"/>
              <a:ext cx="5687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mtClean="0"/>
                <a:t>18</a:t>
              </a:r>
              <a:endParaRPr lang="en-US" dirty="0"/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7341748" y="6059979"/>
              <a:ext cx="5687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19</a:t>
              </a:r>
              <a:endParaRPr lang="en-US" dirty="0"/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3583650" y="3101339"/>
            <a:ext cx="8278386" cy="2117270"/>
            <a:chOff x="3583650" y="3101339"/>
            <a:chExt cx="8278386" cy="2117270"/>
          </a:xfrm>
        </p:grpSpPr>
        <p:sp>
          <p:nvSpPr>
            <p:cNvPr id="42" name="TextBox 41"/>
            <p:cNvSpPr txBox="1"/>
            <p:nvPr/>
          </p:nvSpPr>
          <p:spPr>
            <a:xfrm>
              <a:off x="8947503" y="3101339"/>
              <a:ext cx="2914533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1) Load all the vehicle trips</a:t>
              </a:r>
            </a:p>
            <a:p>
              <a:pPr marL="342900" indent="-342900">
                <a:buFont typeface="Arial" charset="0"/>
                <a:buChar char="•"/>
              </a:pPr>
              <a:r>
                <a:rPr lang="en-US" sz="2000" dirty="0" smtClean="0"/>
                <a:t>Origin</a:t>
              </a:r>
            </a:p>
            <a:p>
              <a:pPr marL="342900" indent="-342900">
                <a:buFont typeface="Arial" charset="0"/>
                <a:buChar char="•"/>
              </a:pPr>
              <a:r>
                <a:rPr lang="en-US" sz="2000" dirty="0" smtClean="0"/>
                <a:t>Destination</a:t>
              </a:r>
            </a:p>
            <a:p>
              <a:pPr marL="342900" indent="-342900">
                <a:buFont typeface="Arial" charset="0"/>
                <a:buChar char="•"/>
              </a:pPr>
              <a:r>
                <a:rPr lang="en-US" sz="2000" dirty="0" smtClean="0"/>
                <a:t>Departure time</a:t>
              </a:r>
            </a:p>
            <a:p>
              <a:pPr marL="342900" indent="-342900">
                <a:buFont typeface="Arial" charset="0"/>
                <a:buChar char="•"/>
              </a:pPr>
              <a:r>
                <a:rPr lang="en-US" sz="2000" dirty="0" smtClean="0"/>
                <a:t>Arrival time</a:t>
              </a:r>
              <a:endParaRPr lang="en-US" sz="2000" dirty="0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3947056" y="3336924"/>
              <a:ext cx="184465" cy="20902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3583650" y="4169927"/>
              <a:ext cx="194846" cy="23814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3999747" y="4959805"/>
              <a:ext cx="177494" cy="25880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5673814" y="3336924"/>
              <a:ext cx="189104" cy="20902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5050258" y="4149399"/>
              <a:ext cx="221131" cy="25866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/>
            <p:cNvSpPr/>
            <p:nvPr/>
          </p:nvSpPr>
          <p:spPr>
            <a:xfrm>
              <a:off x="6027563" y="4959805"/>
              <a:ext cx="176013" cy="25880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/>
            <p:cNvSpPr/>
            <p:nvPr/>
          </p:nvSpPr>
          <p:spPr>
            <a:xfrm>
              <a:off x="6061916" y="4149399"/>
              <a:ext cx="276131" cy="25866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6788613" y="4149399"/>
              <a:ext cx="276131" cy="25866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/>
            <p:cNvSpPr/>
            <p:nvPr/>
          </p:nvSpPr>
          <p:spPr>
            <a:xfrm>
              <a:off x="7216106" y="3336923"/>
              <a:ext cx="189104" cy="2633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1"/>
            <p:cNvSpPr/>
            <p:nvPr/>
          </p:nvSpPr>
          <p:spPr>
            <a:xfrm>
              <a:off x="7172994" y="4959805"/>
              <a:ext cx="232216" cy="25880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Rectangle 70"/>
            <p:cNvSpPr/>
            <p:nvPr/>
          </p:nvSpPr>
          <p:spPr>
            <a:xfrm>
              <a:off x="7646670" y="3336923"/>
              <a:ext cx="189104" cy="2633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Rectangle 71"/>
            <p:cNvSpPr/>
            <p:nvPr/>
          </p:nvSpPr>
          <p:spPr>
            <a:xfrm>
              <a:off x="8203157" y="3336923"/>
              <a:ext cx="189104" cy="2633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98057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dirty="0" smtClean="0"/>
              <a:t>STEP 1 </a:t>
            </a:r>
            <a:r>
              <a:rPr lang="en-US" sz="3600" dirty="0"/>
              <a:t>Vehicle Reduction </a:t>
            </a:r>
            <a:r>
              <a:rPr lang="en-US" sz="3600" dirty="0" smtClean="0"/>
              <a:t>Potential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solidFill>
                  <a:srgbClr val="8D000C"/>
                </a:solidFill>
              </a:rPr>
              <a:t>A Greedy Algorithm</a:t>
            </a:r>
            <a:endParaRPr lang="en-US" dirty="0">
              <a:solidFill>
                <a:srgbClr val="8D000C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A </a:t>
            </a:r>
            <a:r>
              <a:rPr lang="en-US" sz="2400" b="1" dirty="0" smtClean="0"/>
              <a:t>Greedy Algorithm </a:t>
            </a:r>
            <a:r>
              <a:rPr lang="en-US" sz="2400" dirty="0" smtClean="0"/>
              <a:t>follows </a:t>
            </a:r>
            <a:r>
              <a:rPr lang="en-US" sz="2400" dirty="0"/>
              <a:t>the problem solving heuristic of making the locally optimal choice at each stage with the hope of finding a global optimum.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70861F-C4E5-6A42-9145-5E09253D72FC}" type="slidenum">
              <a:rPr lang="en-US" smtClean="0"/>
              <a:t>8</a:t>
            </a:fld>
            <a:endParaRPr lang="en-US"/>
          </a:p>
        </p:txBody>
      </p:sp>
      <p:pic>
        <p:nvPicPr>
          <p:cNvPr id="3074" name="Picture 2" descr="elated image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11" t="46625" r="72802" b="35889"/>
          <a:stretch/>
        </p:blipFill>
        <p:spPr bwMode="auto">
          <a:xfrm>
            <a:off x="838200" y="3106016"/>
            <a:ext cx="711200" cy="71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elated image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15" t="46466" r="51898" b="36048"/>
          <a:stretch/>
        </p:blipFill>
        <p:spPr bwMode="auto">
          <a:xfrm>
            <a:off x="826324" y="3907303"/>
            <a:ext cx="711200" cy="71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elated image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11" t="72415" r="72802" b="10099"/>
          <a:stretch/>
        </p:blipFill>
        <p:spPr bwMode="auto">
          <a:xfrm>
            <a:off x="838200" y="4708590"/>
            <a:ext cx="711200" cy="71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elated image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89" t="72389" r="51924" b="10125"/>
          <a:stretch/>
        </p:blipFill>
        <p:spPr bwMode="auto">
          <a:xfrm>
            <a:off x="838200" y="5556865"/>
            <a:ext cx="711200" cy="71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9979174" y="6050697"/>
            <a:ext cx="1953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Time of the day</a:t>
            </a:r>
            <a:endParaRPr lang="en-US"/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3424" y="3050250"/>
            <a:ext cx="7372921" cy="4077915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8947503" y="3101339"/>
            <a:ext cx="29145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>
                    <a:lumMod val="65000"/>
                  </a:schemeClr>
                </a:solidFill>
              </a:rPr>
              <a:t>1) Load all the vehicle trips</a:t>
            </a:r>
            <a:endParaRPr lang="en-US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838200" y="2650140"/>
            <a:ext cx="5791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smtClean="0"/>
              <a:t>Example Family </a:t>
            </a:r>
            <a:r>
              <a:rPr lang="en-US" sz="2000" b="1" dirty="0" smtClean="0"/>
              <a:t>owns 3 private conventional cars</a:t>
            </a:r>
            <a:endParaRPr lang="en-US" sz="2000" b="1" dirty="0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1833424" y="6413539"/>
            <a:ext cx="981893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/>
          <p:cNvSpPr/>
          <p:nvPr/>
        </p:nvSpPr>
        <p:spPr>
          <a:xfrm>
            <a:off x="3947056" y="3336924"/>
            <a:ext cx="184465" cy="20902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3583650" y="4169927"/>
            <a:ext cx="194846" cy="23814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3999747" y="4959805"/>
            <a:ext cx="177494" cy="25880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5673814" y="3336924"/>
            <a:ext cx="189104" cy="20902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5050258" y="4149399"/>
            <a:ext cx="221131" cy="25866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6027563" y="4959805"/>
            <a:ext cx="176013" cy="25880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6061916" y="4149399"/>
            <a:ext cx="276131" cy="25866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6788613" y="4149399"/>
            <a:ext cx="276131" cy="25866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/>
          <p:cNvSpPr/>
          <p:nvPr/>
        </p:nvSpPr>
        <p:spPr>
          <a:xfrm>
            <a:off x="7216106" y="3336923"/>
            <a:ext cx="189104" cy="2633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/>
          <p:cNvSpPr/>
          <p:nvPr/>
        </p:nvSpPr>
        <p:spPr>
          <a:xfrm>
            <a:off x="7172994" y="4959805"/>
            <a:ext cx="232216" cy="25880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/>
          <p:cNvSpPr txBox="1"/>
          <p:nvPr/>
        </p:nvSpPr>
        <p:spPr>
          <a:xfrm>
            <a:off x="1833424" y="6050697"/>
            <a:ext cx="1953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1</a:t>
            </a:r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5168059" y="6050697"/>
            <a:ext cx="1953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12</a:t>
            </a:r>
            <a:endParaRPr lang="en-US" dirty="0"/>
          </a:p>
        </p:txBody>
      </p:sp>
      <p:sp>
        <p:nvSpPr>
          <p:cNvPr id="65" name="TextBox 64"/>
          <p:cNvSpPr txBox="1"/>
          <p:nvPr/>
        </p:nvSpPr>
        <p:spPr>
          <a:xfrm>
            <a:off x="3426656" y="6050697"/>
            <a:ext cx="1953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3717535" y="6050697"/>
            <a:ext cx="1953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7</a:t>
            </a:r>
            <a:endParaRPr lang="en-US" dirty="0"/>
          </a:p>
        </p:txBody>
      </p:sp>
      <p:sp>
        <p:nvSpPr>
          <p:cNvPr id="67" name="TextBox 66"/>
          <p:cNvSpPr txBox="1"/>
          <p:nvPr/>
        </p:nvSpPr>
        <p:spPr>
          <a:xfrm>
            <a:off x="3999748" y="6050697"/>
            <a:ext cx="177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8</a:t>
            </a:r>
            <a:endParaRPr lang="en-US" dirty="0"/>
          </a:p>
        </p:txBody>
      </p:sp>
      <p:sp>
        <p:nvSpPr>
          <p:cNvPr id="68" name="TextBox 67"/>
          <p:cNvSpPr txBox="1"/>
          <p:nvPr/>
        </p:nvSpPr>
        <p:spPr>
          <a:xfrm>
            <a:off x="6700572" y="6050697"/>
            <a:ext cx="420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17</a:t>
            </a:r>
            <a:endParaRPr 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7026278" y="6059979"/>
            <a:ext cx="568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18</a:t>
            </a:r>
            <a:endParaRPr lang="en-US" dirty="0"/>
          </a:p>
        </p:txBody>
      </p:sp>
      <p:sp>
        <p:nvSpPr>
          <p:cNvPr id="70" name="TextBox 69"/>
          <p:cNvSpPr txBox="1"/>
          <p:nvPr/>
        </p:nvSpPr>
        <p:spPr>
          <a:xfrm>
            <a:off x="7341748" y="6059979"/>
            <a:ext cx="568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19</a:t>
            </a:r>
            <a:endParaRPr lang="en-US" dirty="0"/>
          </a:p>
        </p:txBody>
      </p:sp>
      <p:sp>
        <p:nvSpPr>
          <p:cNvPr id="71" name="Rectangle 70"/>
          <p:cNvSpPr/>
          <p:nvPr/>
        </p:nvSpPr>
        <p:spPr>
          <a:xfrm>
            <a:off x="7646670" y="3336923"/>
            <a:ext cx="189104" cy="2633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/>
          <p:cNvSpPr/>
          <p:nvPr/>
        </p:nvSpPr>
        <p:spPr>
          <a:xfrm>
            <a:off x="8203157" y="3336923"/>
            <a:ext cx="189104" cy="2633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/>
          <p:cNvSpPr txBox="1"/>
          <p:nvPr/>
        </p:nvSpPr>
        <p:spPr>
          <a:xfrm>
            <a:off x="8947503" y="3538051"/>
            <a:ext cx="291453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2) Scan the trips by time of the day, add one more required vehicle if no existing vehicle can serve the trip</a:t>
            </a:r>
          </a:p>
          <a:p>
            <a:endParaRPr lang="en-US" sz="2000" dirty="0"/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1863380" y="3101339"/>
            <a:ext cx="0" cy="3312200"/>
          </a:xfrm>
          <a:prstGeom prst="line">
            <a:avLst/>
          </a:prstGeom>
          <a:ln w="28575">
            <a:solidFill>
              <a:srgbClr val="8D000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1888074" y="3109349"/>
            <a:ext cx="1600972" cy="83300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smtClean="0">
                <a:solidFill>
                  <a:srgbClr val="8D000C"/>
                </a:solidFill>
              </a:rPr>
              <a:t>Required Vehicle = 0</a:t>
            </a:r>
            <a:endParaRPr lang="en-US" sz="2400">
              <a:solidFill>
                <a:srgbClr val="8D000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174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dirty="0" smtClean="0"/>
              <a:t>STEP 1 </a:t>
            </a:r>
            <a:r>
              <a:rPr lang="en-US" sz="3600" dirty="0"/>
              <a:t>Vehicle Reduction </a:t>
            </a:r>
            <a:r>
              <a:rPr lang="en-US" sz="3600" dirty="0" smtClean="0"/>
              <a:t>Potential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solidFill>
                  <a:srgbClr val="8D000C"/>
                </a:solidFill>
              </a:rPr>
              <a:t>A Greedy Algorithm</a:t>
            </a:r>
            <a:endParaRPr lang="en-US" dirty="0">
              <a:solidFill>
                <a:srgbClr val="8D000C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A </a:t>
            </a:r>
            <a:r>
              <a:rPr lang="en-US" sz="2400" b="1" dirty="0" smtClean="0"/>
              <a:t>Greedy Algorithm </a:t>
            </a:r>
            <a:r>
              <a:rPr lang="en-US" sz="2400" dirty="0" smtClean="0"/>
              <a:t>follows </a:t>
            </a:r>
            <a:r>
              <a:rPr lang="en-US" sz="2400" dirty="0"/>
              <a:t>the problem solving heuristic of making the locally optimal choice at each stage with the hope of finding a global optimum.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70861F-C4E5-6A42-9145-5E09253D72FC}" type="slidenum">
              <a:rPr lang="en-US" smtClean="0"/>
              <a:t>9</a:t>
            </a:fld>
            <a:endParaRPr lang="en-US"/>
          </a:p>
        </p:txBody>
      </p:sp>
      <p:pic>
        <p:nvPicPr>
          <p:cNvPr id="3074" name="Picture 2" descr="elated image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11" t="46625" r="72802" b="35889"/>
          <a:stretch/>
        </p:blipFill>
        <p:spPr bwMode="auto">
          <a:xfrm>
            <a:off x="838200" y="3106016"/>
            <a:ext cx="711200" cy="71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elated image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15" t="46466" r="51898" b="36048"/>
          <a:stretch/>
        </p:blipFill>
        <p:spPr bwMode="auto">
          <a:xfrm>
            <a:off x="826324" y="3907303"/>
            <a:ext cx="711200" cy="71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elated image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11" t="72415" r="72802" b="10099"/>
          <a:stretch/>
        </p:blipFill>
        <p:spPr bwMode="auto">
          <a:xfrm>
            <a:off x="838200" y="4708590"/>
            <a:ext cx="711200" cy="71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elated image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89" t="72389" r="51924" b="10125"/>
          <a:stretch/>
        </p:blipFill>
        <p:spPr bwMode="auto">
          <a:xfrm>
            <a:off x="838200" y="5556865"/>
            <a:ext cx="711200" cy="71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9979174" y="6050697"/>
            <a:ext cx="1953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Time of the day</a:t>
            </a:r>
            <a:endParaRPr lang="en-US"/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3424" y="3050250"/>
            <a:ext cx="7372921" cy="4077915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8947503" y="3101339"/>
            <a:ext cx="29145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>
                    <a:lumMod val="65000"/>
                  </a:schemeClr>
                </a:solidFill>
              </a:rPr>
              <a:t>1) Load all the vehicle trips</a:t>
            </a:r>
            <a:endParaRPr lang="en-US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838200" y="2650140"/>
            <a:ext cx="5791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smtClean="0"/>
              <a:t>Example Family </a:t>
            </a:r>
            <a:r>
              <a:rPr lang="en-US" sz="2000" b="1" dirty="0" smtClean="0"/>
              <a:t>owns 3 private conventional cars</a:t>
            </a:r>
            <a:endParaRPr lang="en-US" sz="2000" b="1" dirty="0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1833424" y="6413539"/>
            <a:ext cx="981893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/>
          <p:cNvSpPr/>
          <p:nvPr/>
        </p:nvSpPr>
        <p:spPr>
          <a:xfrm>
            <a:off x="3947056" y="3336924"/>
            <a:ext cx="184465" cy="20902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3583650" y="4169927"/>
            <a:ext cx="194846" cy="23814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3999747" y="4959805"/>
            <a:ext cx="177494" cy="25880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5673814" y="3336924"/>
            <a:ext cx="189104" cy="20902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5050258" y="4149399"/>
            <a:ext cx="221131" cy="25866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6027563" y="4959805"/>
            <a:ext cx="176013" cy="25880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6061916" y="4149399"/>
            <a:ext cx="276131" cy="25866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6788613" y="4149399"/>
            <a:ext cx="276131" cy="25866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/>
          <p:cNvSpPr/>
          <p:nvPr/>
        </p:nvSpPr>
        <p:spPr>
          <a:xfrm>
            <a:off x="7216106" y="3336923"/>
            <a:ext cx="189104" cy="2633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/>
          <p:cNvSpPr/>
          <p:nvPr/>
        </p:nvSpPr>
        <p:spPr>
          <a:xfrm>
            <a:off x="7172994" y="4959805"/>
            <a:ext cx="232216" cy="25880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/>
          <p:cNvSpPr txBox="1"/>
          <p:nvPr/>
        </p:nvSpPr>
        <p:spPr>
          <a:xfrm>
            <a:off x="1833424" y="6050697"/>
            <a:ext cx="1953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1</a:t>
            </a:r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5168059" y="6050697"/>
            <a:ext cx="1953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12</a:t>
            </a:r>
            <a:endParaRPr lang="en-US" dirty="0"/>
          </a:p>
        </p:txBody>
      </p:sp>
      <p:sp>
        <p:nvSpPr>
          <p:cNvPr id="65" name="TextBox 64"/>
          <p:cNvSpPr txBox="1"/>
          <p:nvPr/>
        </p:nvSpPr>
        <p:spPr>
          <a:xfrm>
            <a:off x="3426656" y="6050697"/>
            <a:ext cx="1953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3717535" y="6050697"/>
            <a:ext cx="1953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7</a:t>
            </a:r>
            <a:endParaRPr lang="en-US" dirty="0"/>
          </a:p>
        </p:txBody>
      </p:sp>
      <p:sp>
        <p:nvSpPr>
          <p:cNvPr id="67" name="TextBox 66"/>
          <p:cNvSpPr txBox="1"/>
          <p:nvPr/>
        </p:nvSpPr>
        <p:spPr>
          <a:xfrm>
            <a:off x="3999748" y="6050697"/>
            <a:ext cx="177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8</a:t>
            </a:r>
            <a:endParaRPr lang="en-US" dirty="0"/>
          </a:p>
        </p:txBody>
      </p:sp>
      <p:sp>
        <p:nvSpPr>
          <p:cNvPr id="68" name="TextBox 67"/>
          <p:cNvSpPr txBox="1"/>
          <p:nvPr/>
        </p:nvSpPr>
        <p:spPr>
          <a:xfrm>
            <a:off x="6700572" y="6050697"/>
            <a:ext cx="420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17</a:t>
            </a:r>
            <a:endParaRPr 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7026278" y="6059979"/>
            <a:ext cx="568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18</a:t>
            </a:r>
            <a:endParaRPr lang="en-US" dirty="0"/>
          </a:p>
        </p:txBody>
      </p:sp>
      <p:sp>
        <p:nvSpPr>
          <p:cNvPr id="70" name="TextBox 69"/>
          <p:cNvSpPr txBox="1"/>
          <p:nvPr/>
        </p:nvSpPr>
        <p:spPr>
          <a:xfrm>
            <a:off x="7341748" y="6059979"/>
            <a:ext cx="568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19</a:t>
            </a:r>
            <a:endParaRPr lang="en-US" dirty="0"/>
          </a:p>
        </p:txBody>
      </p:sp>
      <p:sp>
        <p:nvSpPr>
          <p:cNvPr id="71" name="Rectangle 70"/>
          <p:cNvSpPr/>
          <p:nvPr/>
        </p:nvSpPr>
        <p:spPr>
          <a:xfrm>
            <a:off x="7646670" y="3336923"/>
            <a:ext cx="189104" cy="2633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/>
          <p:cNvSpPr/>
          <p:nvPr/>
        </p:nvSpPr>
        <p:spPr>
          <a:xfrm>
            <a:off x="8203157" y="3336923"/>
            <a:ext cx="189104" cy="2633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/>
          <p:cNvSpPr txBox="1"/>
          <p:nvPr/>
        </p:nvSpPr>
        <p:spPr>
          <a:xfrm>
            <a:off x="8947503" y="3538051"/>
            <a:ext cx="291453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2) Scan the trips by time of the day, add one more required vehicle if no existing vehicle can serve the trip</a:t>
            </a:r>
          </a:p>
          <a:p>
            <a:endParaRPr lang="en-US" sz="2000" dirty="0"/>
          </a:p>
        </p:txBody>
      </p:sp>
      <p:sp>
        <p:nvSpPr>
          <p:cNvPr id="12" name="Rectangle 11"/>
          <p:cNvSpPr/>
          <p:nvPr/>
        </p:nvSpPr>
        <p:spPr>
          <a:xfrm>
            <a:off x="1888074" y="3109349"/>
            <a:ext cx="1600972" cy="83300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smtClean="0">
                <a:solidFill>
                  <a:srgbClr val="8D000C"/>
                </a:solidFill>
              </a:rPr>
              <a:t>Required Vehicle = 0</a:t>
            </a:r>
            <a:endParaRPr lang="en-US" sz="2400">
              <a:solidFill>
                <a:srgbClr val="8D000C"/>
              </a:solidFill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1863380" y="3101339"/>
            <a:ext cx="0" cy="3312200"/>
          </a:xfrm>
          <a:prstGeom prst="line">
            <a:avLst/>
          </a:prstGeom>
          <a:ln w="28575">
            <a:solidFill>
              <a:srgbClr val="8D000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/>
          <p:cNvSpPr/>
          <p:nvPr/>
        </p:nvSpPr>
        <p:spPr>
          <a:xfrm>
            <a:off x="1888074" y="3109349"/>
            <a:ext cx="1600972" cy="83300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>
                <a:solidFill>
                  <a:srgbClr val="8D000C"/>
                </a:solidFill>
              </a:rPr>
              <a:t>Required Vehicle = 1</a:t>
            </a:r>
            <a:endParaRPr lang="en-US" sz="2400" dirty="0">
              <a:solidFill>
                <a:srgbClr val="8D000C"/>
              </a:solidFill>
            </a:endParaRPr>
          </a:p>
        </p:txBody>
      </p:sp>
      <p:grpSp>
        <p:nvGrpSpPr>
          <p:cNvPr id="35" name="Group 34"/>
          <p:cNvGrpSpPr/>
          <p:nvPr/>
        </p:nvGrpSpPr>
        <p:grpSpPr>
          <a:xfrm>
            <a:off x="1888074" y="4082080"/>
            <a:ext cx="1600972" cy="1502901"/>
            <a:chOff x="1888074" y="4082080"/>
            <a:chExt cx="1600972" cy="1502901"/>
          </a:xfrm>
        </p:grpSpPr>
        <p:sp>
          <p:nvSpPr>
            <p:cNvPr id="60" name="Rectangle 59"/>
            <p:cNvSpPr/>
            <p:nvPr/>
          </p:nvSpPr>
          <p:spPr>
            <a:xfrm>
              <a:off x="1888074" y="4082080"/>
              <a:ext cx="1600972" cy="150290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 smtClean="0">
                  <a:solidFill>
                    <a:srgbClr val="8D000C"/>
                  </a:solidFill>
                </a:rPr>
                <a:t>PAV Inventory</a:t>
              </a:r>
            </a:p>
            <a:p>
              <a:endParaRPr lang="en-US" dirty="0" smtClean="0">
                <a:solidFill>
                  <a:srgbClr val="8D000C"/>
                </a:solidFill>
              </a:endParaRPr>
            </a:p>
            <a:p>
              <a:endParaRPr lang="en-US" dirty="0" smtClean="0">
                <a:solidFill>
                  <a:srgbClr val="8D000C"/>
                </a:solidFill>
              </a:endParaRPr>
            </a:p>
            <a:p>
              <a:endParaRPr lang="en-US" dirty="0" smtClean="0">
                <a:solidFill>
                  <a:srgbClr val="8D000C"/>
                </a:solidFill>
              </a:endParaRPr>
            </a:p>
            <a:p>
              <a:endParaRPr lang="en-US" dirty="0" smtClean="0">
                <a:solidFill>
                  <a:srgbClr val="8D000C"/>
                </a:solidFill>
              </a:endParaRPr>
            </a:p>
          </p:txBody>
        </p:sp>
        <p:pic>
          <p:nvPicPr>
            <p:cNvPr id="74" name="Picture 73"/>
            <p:cNvPicPr>
              <a:picLocks noChangeAspect="1"/>
            </p:cNvPicPr>
            <p:nvPr/>
          </p:nvPicPr>
          <p:blipFill>
            <a:blip r:embed="rId4">
              <a:alphaModFix amt="70000"/>
            </a:blip>
            <a:stretch>
              <a:fillRect/>
            </a:stretch>
          </p:blipFill>
          <p:spPr>
            <a:xfrm flipH="1">
              <a:off x="1948753" y="4387447"/>
              <a:ext cx="379298" cy="377143"/>
            </a:xfrm>
            <a:prstGeom prst="rect">
              <a:avLst/>
            </a:prstGeom>
          </p:spPr>
        </p:pic>
        <p:sp>
          <p:nvSpPr>
            <p:cNvPr id="34" name="TextBox 33"/>
            <p:cNvSpPr txBox="1"/>
            <p:nvPr/>
          </p:nvSpPr>
          <p:spPr>
            <a:xfrm>
              <a:off x="2314859" y="4365932"/>
              <a:ext cx="1163887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Busy</a:t>
              </a:r>
              <a:r>
                <a:rPr lang="en-US" sz="1400" dirty="0" smtClean="0"/>
                <a:t> = True Until Arrival Time</a:t>
              </a:r>
            </a:p>
            <a:p>
              <a:r>
                <a:rPr lang="en-US" sz="1400" b="1" dirty="0" smtClean="0"/>
                <a:t>Location</a:t>
              </a:r>
              <a:r>
                <a:rPr lang="en-US" sz="1400" dirty="0" smtClean="0"/>
                <a:t> = Trip 1 </a:t>
              </a:r>
              <a:r>
                <a:rPr lang="en-US" sz="1400" dirty="0" err="1" smtClean="0"/>
                <a:t>Dest</a:t>
              </a:r>
              <a:r>
                <a:rPr lang="en-US" sz="1400" dirty="0" smtClean="0"/>
                <a:t>.</a:t>
              </a:r>
              <a:endParaRPr 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260513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2.22045E-16 L 0.14102 0.0018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044" y="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Garamond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9680</TotalTime>
  <Words>2713</Words>
  <Application>Microsoft Macintosh PowerPoint</Application>
  <PresentationFormat>Widescreen</PresentationFormat>
  <Paragraphs>572</Paragraphs>
  <Slides>37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6" baseType="lpstr">
      <vt:lpstr>Calibri</vt:lpstr>
      <vt:lpstr>Cambria Math</vt:lpstr>
      <vt:lpstr>Garamond</vt:lpstr>
      <vt:lpstr>Mangal</vt:lpstr>
      <vt:lpstr>Times New Roman</vt:lpstr>
      <vt:lpstr>宋体</vt:lpstr>
      <vt:lpstr>方正舒体</vt:lpstr>
      <vt:lpstr>Arial</vt:lpstr>
      <vt:lpstr>Office Theme</vt:lpstr>
      <vt:lpstr>The Impact of Private Autonomous Vehicles on Vehicle Ownership and Unoccupied VMT Generation</vt:lpstr>
      <vt:lpstr>Deployment Models of AVs</vt:lpstr>
      <vt:lpstr>Existing Studies and Public Opinions</vt:lpstr>
      <vt:lpstr>Research Questions</vt:lpstr>
      <vt:lpstr>Assumptions &amp; Simplifications</vt:lpstr>
      <vt:lpstr>Research Framework</vt:lpstr>
      <vt:lpstr>STEP 1 Vehicle Reduction Potential A Greedy Algorithm</vt:lpstr>
      <vt:lpstr>STEP 1 Vehicle Reduction Potential A Greedy Algorithm</vt:lpstr>
      <vt:lpstr>STEP 1 Vehicle Reduction Potential A Greedy Algorithm</vt:lpstr>
      <vt:lpstr>STEP 1 Vehicle Reduction Potential A Greedy Algorithm</vt:lpstr>
      <vt:lpstr>STEP 1 Vehicle Reduction Potential A Greedy Algorithm</vt:lpstr>
      <vt:lpstr>STEP 1 Vehicle Reduction Potential A Greedy Algorithm</vt:lpstr>
      <vt:lpstr>STEP 1 Vehicle Reduction Potential A Greedy Algorithm</vt:lpstr>
      <vt:lpstr>STEP 1 Vehicle Reduction Potential A Greedy Algorithm</vt:lpstr>
      <vt:lpstr>STEP 1 Vehicle Reduction Potential A Greedy Algorithm</vt:lpstr>
      <vt:lpstr>STEP 1 Vehicle Reduction Potential Applied to Atlanta Travel Survey</vt:lpstr>
      <vt:lpstr>STEP 1 Vehicle Reduction Potential Applied to Atlanta Travel Survey</vt:lpstr>
      <vt:lpstr>STEP 2 VMT Minimization MIP VMT Minimization Model</vt:lpstr>
      <vt:lpstr>STEP 2 VMT Minimization  MIP VMT Minimization Model</vt:lpstr>
      <vt:lpstr>STEP 2 VMT Minimization MIP VMT Minimization Model</vt:lpstr>
      <vt:lpstr>STEP 2 VMT Minimization MIP VMT Minimization Model</vt:lpstr>
      <vt:lpstr>STEP 2 VMT Minimization MIP VMT Minimization Model</vt:lpstr>
      <vt:lpstr>STEP 2 VMT Minimization  MIP VMT Minimization Model</vt:lpstr>
      <vt:lpstr>STEP 2 VMT Minimization  MIP VMT Minimization Model</vt:lpstr>
      <vt:lpstr>STEP 2 VMT Minimization  MIP VMT Minimization Model</vt:lpstr>
      <vt:lpstr>STEP 2 VMT Minimization MIP VMT Minimization Model</vt:lpstr>
      <vt:lpstr>STEP 2 VMT Minimization  MIP VMT Minimization Model</vt:lpstr>
      <vt:lpstr>STEP 2 VMT Minimization  MIP VMT Minimization Model</vt:lpstr>
      <vt:lpstr>STEP 2 VMT Minimization  MIP VMT Minimization Model</vt:lpstr>
      <vt:lpstr>STEP 2 VMT Minimization  Applied to ARC Travel Survey</vt:lpstr>
      <vt:lpstr>STEP 2 VMT Minimization  Applied to ARC Travel Survey</vt:lpstr>
      <vt:lpstr>STEP 3 Spatial Distribution Trip Assignment Model</vt:lpstr>
      <vt:lpstr>STEP 3 Spatial Distribution V/C Ratio Changes by Road Type and Time of the Day</vt:lpstr>
      <vt:lpstr>STEP 3 Spatial Distribution V/C Ratio Changes by Area Types </vt:lpstr>
      <vt:lpstr>STEP 3 Spatial Distribution Intra-zonal relocation trips</vt:lpstr>
      <vt:lpstr>Discussions and Conclusions</vt:lpstr>
      <vt:lpstr>PowerPoint Presentation</vt:lpstr>
    </vt:vector>
  </TitlesOfParts>
  <Company/>
  <LinksUpToDate>false</LinksUpToDate>
  <SharedDoc>false</SharedDoc>
  <HyperlinksChanged>false</HyperlinksChanged>
  <AppVersion>15.0041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Interactions between Land Use and Transportation in the Era of Shared Autonomous Vehicles: A Simulation Model</dc:title>
  <dc:creator>Microsoft Office User</dc:creator>
  <cp:lastModifiedBy>Zhang, Wenwen</cp:lastModifiedBy>
  <cp:revision>346</cp:revision>
  <dcterms:created xsi:type="dcterms:W3CDTF">2016-04-25T15:29:56Z</dcterms:created>
  <dcterms:modified xsi:type="dcterms:W3CDTF">2018-01-10T03:21:17Z</dcterms:modified>
</cp:coreProperties>
</file>